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6" r:id="rId4"/>
    <p:sldId id="273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4" r:id="rId2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1A89D1-51E3-4B12-BDB6-695554923144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98BB0307-488E-4BCA-A347-5DB57E3A9A4D}">
      <dgm:prSet phldrT="[Testo]"/>
      <dgm:spPr>
        <a:solidFill>
          <a:srgbClr val="FF0000"/>
        </a:solidFill>
      </dgm:spPr>
      <dgm:t>
        <a:bodyPr/>
        <a:lstStyle/>
        <a:p>
          <a:r>
            <a:rPr lang="it-IT" dirty="0" smtClean="0"/>
            <a:t>1</a:t>
          </a:r>
          <a:endParaRPr lang="it-IT" dirty="0"/>
        </a:p>
      </dgm:t>
    </dgm:pt>
    <dgm:pt modelId="{0661625B-E3AB-4B1F-9AB8-A7D344421D76}" type="parTrans" cxnId="{A5C22316-07A6-49B9-9418-A26FF88FA7D2}">
      <dgm:prSet/>
      <dgm:spPr/>
      <dgm:t>
        <a:bodyPr/>
        <a:lstStyle/>
        <a:p>
          <a:endParaRPr lang="it-IT"/>
        </a:p>
      </dgm:t>
    </dgm:pt>
    <dgm:pt modelId="{BF83D3E6-23F6-4D33-9DB3-AE63441B5B32}" type="sibTrans" cxnId="{A5C22316-07A6-49B9-9418-A26FF88FA7D2}">
      <dgm:prSet/>
      <dgm:spPr/>
      <dgm:t>
        <a:bodyPr/>
        <a:lstStyle/>
        <a:p>
          <a:endParaRPr lang="it-IT"/>
        </a:p>
      </dgm:t>
    </dgm:pt>
    <dgm:pt modelId="{C1CC9DDA-6C7F-45AB-ABAD-56B3DD1F4B68}">
      <dgm:prSet phldrT="[Testo]" custT="1"/>
      <dgm:spPr/>
      <dgm:t>
        <a:bodyPr/>
        <a:lstStyle/>
        <a:p>
          <a:r>
            <a:rPr lang="it-IT" sz="1600" dirty="0" smtClean="0"/>
            <a:t>Assegnazione tutor</a:t>
          </a:r>
          <a:endParaRPr lang="it-IT" sz="1600" dirty="0"/>
        </a:p>
      </dgm:t>
    </dgm:pt>
    <dgm:pt modelId="{7757CA8E-C9F2-4BF6-B281-212A9CAD188E}" type="parTrans" cxnId="{A77C2A8D-84DB-421E-87CD-E6875BA95671}">
      <dgm:prSet/>
      <dgm:spPr/>
      <dgm:t>
        <a:bodyPr/>
        <a:lstStyle/>
        <a:p>
          <a:endParaRPr lang="it-IT"/>
        </a:p>
      </dgm:t>
    </dgm:pt>
    <dgm:pt modelId="{34182F7C-EE98-4994-BA01-DD977CD853C2}" type="sibTrans" cxnId="{A77C2A8D-84DB-421E-87CD-E6875BA95671}">
      <dgm:prSet/>
      <dgm:spPr/>
      <dgm:t>
        <a:bodyPr/>
        <a:lstStyle/>
        <a:p>
          <a:endParaRPr lang="it-IT"/>
        </a:p>
      </dgm:t>
    </dgm:pt>
    <dgm:pt modelId="{A40414C3-A8F3-4E26-BD42-D43CD423CE62}">
      <dgm:prSet phldrT="[Testo]" custT="1"/>
      <dgm:spPr/>
      <dgm:t>
        <a:bodyPr/>
        <a:lstStyle/>
        <a:p>
          <a:r>
            <a:rPr lang="it-IT" sz="1600" dirty="0" smtClean="0"/>
            <a:t>Bilancio iniziale – Patto per lo sviluppo professionale</a:t>
          </a:r>
          <a:endParaRPr lang="it-IT" sz="1600" dirty="0"/>
        </a:p>
      </dgm:t>
    </dgm:pt>
    <dgm:pt modelId="{E4F7E179-C232-40FB-913B-3703FDA0E9D2}" type="parTrans" cxnId="{FBBC3393-0AC0-4C01-B3D6-383053DB0B5F}">
      <dgm:prSet/>
      <dgm:spPr/>
      <dgm:t>
        <a:bodyPr/>
        <a:lstStyle/>
        <a:p>
          <a:endParaRPr lang="it-IT"/>
        </a:p>
      </dgm:t>
    </dgm:pt>
    <dgm:pt modelId="{9675A1E9-6480-4E8B-8DBF-D77536397D80}" type="sibTrans" cxnId="{FBBC3393-0AC0-4C01-B3D6-383053DB0B5F}">
      <dgm:prSet/>
      <dgm:spPr/>
      <dgm:t>
        <a:bodyPr/>
        <a:lstStyle/>
        <a:p>
          <a:endParaRPr lang="it-IT"/>
        </a:p>
      </dgm:t>
    </dgm:pt>
    <dgm:pt modelId="{2FC07265-DFB9-48FD-9617-AE1A2E10EAEA}">
      <dgm:prSet phldrT="[Testo]"/>
      <dgm:spPr/>
      <dgm:t>
        <a:bodyPr/>
        <a:lstStyle/>
        <a:p>
          <a:r>
            <a:rPr lang="it-IT" dirty="0" smtClean="0"/>
            <a:t>2</a:t>
          </a:r>
          <a:endParaRPr lang="it-IT" dirty="0"/>
        </a:p>
      </dgm:t>
    </dgm:pt>
    <dgm:pt modelId="{FF94F94A-4E33-406C-8E8F-26618EE5E40D}" type="parTrans" cxnId="{B52BB1DD-4E83-4F1C-B13C-2D17A40E938A}">
      <dgm:prSet/>
      <dgm:spPr/>
      <dgm:t>
        <a:bodyPr/>
        <a:lstStyle/>
        <a:p>
          <a:endParaRPr lang="it-IT"/>
        </a:p>
      </dgm:t>
    </dgm:pt>
    <dgm:pt modelId="{EE5C0F05-89BB-45DC-92F0-2B6660576974}" type="sibTrans" cxnId="{B52BB1DD-4E83-4F1C-B13C-2D17A40E938A}">
      <dgm:prSet/>
      <dgm:spPr/>
      <dgm:t>
        <a:bodyPr/>
        <a:lstStyle/>
        <a:p>
          <a:endParaRPr lang="it-IT"/>
        </a:p>
      </dgm:t>
    </dgm:pt>
    <dgm:pt modelId="{0136CCCF-9587-4CD4-86F1-A1C7AE0BD890}">
      <dgm:prSet phldrT="[Testo]" custT="1"/>
      <dgm:spPr/>
      <dgm:t>
        <a:bodyPr/>
        <a:lstStyle/>
        <a:p>
          <a:r>
            <a:rPr lang="it-IT" sz="1600" dirty="0" smtClean="0"/>
            <a:t>Laboratori Scuole Polo</a:t>
          </a:r>
          <a:endParaRPr lang="it-IT" sz="1600" dirty="0"/>
        </a:p>
      </dgm:t>
    </dgm:pt>
    <dgm:pt modelId="{E6D3643A-8767-4F70-B4C1-9DE20A30743B}" type="parTrans" cxnId="{BD4BB793-BFB7-4420-B0EA-7E1A494F6233}">
      <dgm:prSet/>
      <dgm:spPr/>
      <dgm:t>
        <a:bodyPr/>
        <a:lstStyle/>
        <a:p>
          <a:endParaRPr lang="it-IT"/>
        </a:p>
      </dgm:t>
    </dgm:pt>
    <dgm:pt modelId="{D47B0FF4-FAEE-4AB4-8985-9C00ECA54966}" type="sibTrans" cxnId="{BD4BB793-BFB7-4420-B0EA-7E1A494F6233}">
      <dgm:prSet/>
      <dgm:spPr/>
      <dgm:t>
        <a:bodyPr/>
        <a:lstStyle/>
        <a:p>
          <a:endParaRPr lang="it-IT"/>
        </a:p>
      </dgm:t>
    </dgm:pt>
    <dgm:pt modelId="{45FA6275-496E-432D-B7C3-19B725621A1B}">
      <dgm:prSet phldrT="[Testo]" custT="1"/>
      <dgm:spPr/>
      <dgm:t>
        <a:bodyPr/>
        <a:lstStyle/>
        <a:p>
          <a:r>
            <a:rPr lang="it-IT" sz="1600" dirty="0" smtClean="0"/>
            <a:t>Apertura ambiente privato piattaforma INDIRE - NEOASSUNTI </a:t>
          </a:r>
          <a:endParaRPr lang="it-IT" sz="1600" dirty="0"/>
        </a:p>
      </dgm:t>
    </dgm:pt>
    <dgm:pt modelId="{E77BE14D-1180-410B-AC9B-CF0B7CCB5B10}" type="parTrans" cxnId="{8CD47B92-8B79-456A-B3F3-267E5300513A}">
      <dgm:prSet/>
      <dgm:spPr/>
      <dgm:t>
        <a:bodyPr/>
        <a:lstStyle/>
        <a:p>
          <a:endParaRPr lang="it-IT"/>
        </a:p>
      </dgm:t>
    </dgm:pt>
    <dgm:pt modelId="{2F43B552-3925-4613-9475-A351369C63B3}" type="sibTrans" cxnId="{8CD47B92-8B79-456A-B3F3-267E5300513A}">
      <dgm:prSet/>
      <dgm:spPr/>
      <dgm:t>
        <a:bodyPr/>
        <a:lstStyle/>
        <a:p>
          <a:endParaRPr lang="it-IT"/>
        </a:p>
      </dgm:t>
    </dgm:pt>
    <dgm:pt modelId="{8A60BE04-D6CA-458B-812F-73D6C91E9368}">
      <dgm:prSet phldrT="[Testo]"/>
      <dgm:spPr/>
      <dgm:t>
        <a:bodyPr/>
        <a:lstStyle/>
        <a:p>
          <a:r>
            <a:rPr lang="it-IT" dirty="0" smtClean="0"/>
            <a:t>3</a:t>
          </a:r>
          <a:endParaRPr lang="it-IT" dirty="0"/>
        </a:p>
      </dgm:t>
    </dgm:pt>
    <dgm:pt modelId="{D2C845FF-2971-4C1C-A55F-7B44825290BC}" type="parTrans" cxnId="{3BF98C84-0C28-41BC-95AB-4F2FE3541E08}">
      <dgm:prSet/>
      <dgm:spPr/>
      <dgm:t>
        <a:bodyPr/>
        <a:lstStyle/>
        <a:p>
          <a:endParaRPr lang="it-IT"/>
        </a:p>
      </dgm:t>
    </dgm:pt>
    <dgm:pt modelId="{E4D518D2-3AF4-4CF5-956C-4BEDEA9488DE}" type="sibTrans" cxnId="{3BF98C84-0C28-41BC-95AB-4F2FE3541E08}">
      <dgm:prSet/>
      <dgm:spPr/>
      <dgm:t>
        <a:bodyPr/>
        <a:lstStyle/>
        <a:p>
          <a:endParaRPr lang="it-IT"/>
        </a:p>
      </dgm:t>
    </dgm:pt>
    <dgm:pt modelId="{9D704D33-9F53-44B7-B1F6-2BBF42364EDA}">
      <dgm:prSet phldrT="[Testo]"/>
      <dgm:spPr/>
      <dgm:t>
        <a:bodyPr/>
        <a:lstStyle/>
        <a:p>
          <a:r>
            <a:rPr lang="it-IT" dirty="0" err="1" smtClean="0"/>
            <a:t>Peer</a:t>
          </a:r>
          <a:r>
            <a:rPr lang="it-IT" dirty="0" smtClean="0"/>
            <a:t> </a:t>
          </a:r>
          <a:r>
            <a:rPr lang="it-IT" dirty="0" err="1" smtClean="0"/>
            <a:t>to</a:t>
          </a:r>
          <a:r>
            <a:rPr lang="it-IT" dirty="0" smtClean="0"/>
            <a:t> </a:t>
          </a:r>
          <a:r>
            <a:rPr lang="it-IT" dirty="0" err="1" smtClean="0"/>
            <a:t>Peer</a:t>
          </a:r>
          <a:endParaRPr lang="it-IT" dirty="0"/>
        </a:p>
      </dgm:t>
    </dgm:pt>
    <dgm:pt modelId="{69173D1F-34AE-4FBA-98CD-3AA03159444C}" type="parTrans" cxnId="{ABBDC52F-15A7-4A00-8088-327DF39C63AE}">
      <dgm:prSet/>
      <dgm:spPr/>
      <dgm:t>
        <a:bodyPr/>
        <a:lstStyle/>
        <a:p>
          <a:endParaRPr lang="it-IT"/>
        </a:p>
      </dgm:t>
    </dgm:pt>
    <dgm:pt modelId="{B39FC21E-22BA-4D9A-81A1-894572389862}" type="sibTrans" cxnId="{ABBDC52F-15A7-4A00-8088-327DF39C63AE}">
      <dgm:prSet/>
      <dgm:spPr/>
      <dgm:t>
        <a:bodyPr/>
        <a:lstStyle/>
        <a:p>
          <a:endParaRPr lang="it-IT"/>
        </a:p>
      </dgm:t>
    </dgm:pt>
    <dgm:pt modelId="{9D2AF59B-A234-4410-BBD1-121E0B74AB05}">
      <dgm:prSet phldrT="[Testo]"/>
      <dgm:spPr/>
      <dgm:t>
        <a:bodyPr/>
        <a:lstStyle/>
        <a:p>
          <a:r>
            <a:rPr lang="it-IT" dirty="0" smtClean="0"/>
            <a:t>Incontro di restituzione finale (termine dei  laboratori) </a:t>
          </a:r>
          <a:endParaRPr lang="it-IT" dirty="0"/>
        </a:p>
      </dgm:t>
    </dgm:pt>
    <dgm:pt modelId="{D6BEC43F-2A19-406A-8DAF-2DEC5D94F114}" type="parTrans" cxnId="{D2404FE7-115C-41C9-AC4A-5DA6DBE5388F}">
      <dgm:prSet/>
      <dgm:spPr/>
      <dgm:t>
        <a:bodyPr/>
        <a:lstStyle/>
        <a:p>
          <a:endParaRPr lang="it-IT"/>
        </a:p>
      </dgm:t>
    </dgm:pt>
    <dgm:pt modelId="{3B973516-36DF-44D3-870C-488EB0661093}" type="sibTrans" cxnId="{D2404FE7-115C-41C9-AC4A-5DA6DBE5388F}">
      <dgm:prSet/>
      <dgm:spPr/>
      <dgm:t>
        <a:bodyPr/>
        <a:lstStyle/>
        <a:p>
          <a:endParaRPr lang="it-IT"/>
        </a:p>
      </dgm:t>
    </dgm:pt>
    <dgm:pt modelId="{2A0B096C-2513-418E-BA90-5575DC1DFB4B}">
      <dgm:prSet phldrT="[Testo]"/>
      <dgm:spPr/>
      <dgm:t>
        <a:bodyPr/>
        <a:lstStyle/>
        <a:p>
          <a:r>
            <a:rPr lang="it-IT" dirty="0" smtClean="0"/>
            <a:t>4</a:t>
          </a:r>
          <a:endParaRPr lang="it-IT" dirty="0"/>
        </a:p>
      </dgm:t>
    </dgm:pt>
    <dgm:pt modelId="{9BC176EB-D6D5-44FA-BD24-1B875C074B05}" type="parTrans" cxnId="{86E7FC64-0AE6-4936-A760-732569A37593}">
      <dgm:prSet/>
      <dgm:spPr/>
      <dgm:t>
        <a:bodyPr/>
        <a:lstStyle/>
        <a:p>
          <a:endParaRPr lang="it-IT"/>
        </a:p>
      </dgm:t>
    </dgm:pt>
    <dgm:pt modelId="{C0700685-0593-4153-871E-C90616D9FAFD}" type="sibTrans" cxnId="{86E7FC64-0AE6-4936-A760-732569A37593}">
      <dgm:prSet/>
      <dgm:spPr/>
      <dgm:t>
        <a:bodyPr/>
        <a:lstStyle/>
        <a:p>
          <a:endParaRPr lang="it-IT"/>
        </a:p>
      </dgm:t>
    </dgm:pt>
    <dgm:pt modelId="{72672A0F-0697-49A6-A27E-1B4D72F0D993}">
      <dgm:prSet phldrT="[Testo]"/>
      <dgm:spPr/>
      <dgm:t>
        <a:bodyPr/>
        <a:lstStyle/>
        <a:p>
          <a:r>
            <a:rPr lang="it-IT" dirty="0" smtClean="0"/>
            <a:t>5</a:t>
          </a:r>
          <a:endParaRPr lang="it-IT" dirty="0"/>
        </a:p>
      </dgm:t>
    </dgm:pt>
    <dgm:pt modelId="{C38B8955-7BD1-448A-8D8E-B9A86CAC9EFE}" type="parTrans" cxnId="{B6E22DD0-840B-4049-83CD-DB4E108F9C92}">
      <dgm:prSet/>
      <dgm:spPr/>
      <dgm:t>
        <a:bodyPr/>
        <a:lstStyle/>
        <a:p>
          <a:endParaRPr lang="it-IT"/>
        </a:p>
      </dgm:t>
    </dgm:pt>
    <dgm:pt modelId="{F50BD06C-13C2-4960-B5F3-FFFCAF698C28}" type="sibTrans" cxnId="{B6E22DD0-840B-4049-83CD-DB4E108F9C92}">
      <dgm:prSet/>
      <dgm:spPr/>
      <dgm:t>
        <a:bodyPr/>
        <a:lstStyle/>
        <a:p>
          <a:endParaRPr lang="it-IT"/>
        </a:p>
      </dgm:t>
    </dgm:pt>
    <dgm:pt modelId="{311FD9C0-7958-4425-A2BF-7020511B35A7}">
      <dgm:prSet phldrT="[Testo]" custT="1"/>
      <dgm:spPr/>
      <dgm:t>
        <a:bodyPr/>
        <a:lstStyle/>
        <a:p>
          <a:r>
            <a:rPr lang="it-IT" sz="1600" dirty="0" smtClean="0"/>
            <a:t>Iscrizione Scuole Polo </a:t>
          </a:r>
          <a:endParaRPr lang="it-IT" sz="1600" dirty="0"/>
        </a:p>
      </dgm:t>
    </dgm:pt>
    <dgm:pt modelId="{1078EB09-CE2E-4212-B470-02CB6070C240}" type="parTrans" cxnId="{FED725D2-8AE3-4220-9299-AE5C65334542}">
      <dgm:prSet/>
      <dgm:spPr/>
      <dgm:t>
        <a:bodyPr/>
        <a:lstStyle/>
        <a:p>
          <a:endParaRPr lang="it-IT"/>
        </a:p>
      </dgm:t>
    </dgm:pt>
    <dgm:pt modelId="{04A382DE-DC90-4B33-AA88-D53D4E047AB3}" type="sibTrans" cxnId="{FED725D2-8AE3-4220-9299-AE5C65334542}">
      <dgm:prSet/>
      <dgm:spPr/>
      <dgm:t>
        <a:bodyPr/>
        <a:lstStyle/>
        <a:p>
          <a:endParaRPr lang="it-IT"/>
        </a:p>
      </dgm:t>
    </dgm:pt>
    <dgm:pt modelId="{57F322C7-A56F-402B-B0F1-EB48B5D94449}">
      <dgm:prSet/>
      <dgm:spPr/>
      <dgm:t>
        <a:bodyPr/>
        <a:lstStyle/>
        <a:p>
          <a:r>
            <a:rPr lang="it-IT" dirty="0" smtClean="0"/>
            <a:t>Termine compilazione piattaforma INDIRE</a:t>
          </a:r>
          <a:endParaRPr lang="it-IT" dirty="0"/>
        </a:p>
      </dgm:t>
    </dgm:pt>
    <dgm:pt modelId="{1EF1C9CC-4D4C-4192-A51E-38EA1B223993}" type="parTrans" cxnId="{AD4E099A-1790-42FA-943B-273F71B73ACD}">
      <dgm:prSet/>
      <dgm:spPr/>
      <dgm:t>
        <a:bodyPr/>
        <a:lstStyle/>
        <a:p>
          <a:endParaRPr lang="it-IT"/>
        </a:p>
      </dgm:t>
    </dgm:pt>
    <dgm:pt modelId="{4E434354-A144-4627-9710-5062341D6442}" type="sibTrans" cxnId="{AD4E099A-1790-42FA-943B-273F71B73ACD}">
      <dgm:prSet/>
      <dgm:spPr/>
      <dgm:t>
        <a:bodyPr/>
        <a:lstStyle/>
        <a:p>
          <a:endParaRPr lang="it-IT"/>
        </a:p>
      </dgm:t>
    </dgm:pt>
    <dgm:pt modelId="{3DD5AA7A-E378-4229-8846-52DA4C48BB14}">
      <dgm:prSet/>
      <dgm:spPr/>
      <dgm:t>
        <a:bodyPr/>
        <a:lstStyle/>
        <a:p>
          <a:r>
            <a:rPr lang="it-IT" dirty="0" smtClean="0"/>
            <a:t>Portfolio </a:t>
          </a:r>
          <a:endParaRPr lang="it-IT" dirty="0"/>
        </a:p>
      </dgm:t>
    </dgm:pt>
    <dgm:pt modelId="{C1D1B422-47AB-4517-93A9-681105CDFFE9}" type="parTrans" cxnId="{FD9926CF-10AD-4326-A861-2D0F8679D93D}">
      <dgm:prSet/>
      <dgm:spPr/>
      <dgm:t>
        <a:bodyPr/>
        <a:lstStyle/>
        <a:p>
          <a:endParaRPr lang="it-IT"/>
        </a:p>
      </dgm:t>
    </dgm:pt>
    <dgm:pt modelId="{4428BD9C-F85D-4A79-9B86-75FA4E894673}" type="sibTrans" cxnId="{FD9926CF-10AD-4326-A861-2D0F8679D93D}">
      <dgm:prSet/>
      <dgm:spPr/>
      <dgm:t>
        <a:bodyPr/>
        <a:lstStyle/>
        <a:p>
          <a:endParaRPr lang="it-IT"/>
        </a:p>
      </dgm:t>
    </dgm:pt>
    <dgm:pt modelId="{673852AF-43D1-4425-9877-60F02584817B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it-IT" dirty="0" smtClean="0"/>
            <a:t>Comitato di Valutazione (per assunti GPS è prevista una successiva prova disciplinare con una Commissione diversa)</a:t>
          </a:r>
          <a:endParaRPr lang="it-IT" dirty="0"/>
        </a:p>
      </dgm:t>
    </dgm:pt>
    <dgm:pt modelId="{B9588A4D-47D4-48E8-91D8-F2FDCBF3D39A}" type="parTrans" cxnId="{A2CC843E-9FBD-4DC9-AA22-8F3ECE61A03D}">
      <dgm:prSet/>
      <dgm:spPr/>
      <dgm:t>
        <a:bodyPr/>
        <a:lstStyle/>
        <a:p>
          <a:endParaRPr lang="it-IT"/>
        </a:p>
      </dgm:t>
    </dgm:pt>
    <dgm:pt modelId="{41D313AF-28CD-4038-9B18-841552AFF789}" type="sibTrans" cxnId="{A2CC843E-9FBD-4DC9-AA22-8F3ECE61A03D}">
      <dgm:prSet/>
      <dgm:spPr/>
      <dgm:t>
        <a:bodyPr/>
        <a:lstStyle/>
        <a:p>
          <a:endParaRPr lang="it-IT"/>
        </a:p>
      </dgm:t>
    </dgm:pt>
    <dgm:pt modelId="{AD0FCC36-F8E9-462C-894C-CC8BCFC400D9}">
      <dgm:prSet/>
      <dgm:spPr/>
      <dgm:t>
        <a:bodyPr/>
        <a:lstStyle/>
        <a:p>
          <a:r>
            <a:rPr lang="it-IT" dirty="0" smtClean="0"/>
            <a:t>Commissione per la Valutazione FIT</a:t>
          </a:r>
          <a:endParaRPr lang="it-IT" dirty="0"/>
        </a:p>
      </dgm:t>
    </dgm:pt>
    <dgm:pt modelId="{CA60AD8D-D608-4D5B-AFB0-AFA56A6C06DA}" type="parTrans" cxnId="{D5D08057-C774-43EB-8EC1-E25B51D8C413}">
      <dgm:prSet/>
      <dgm:spPr/>
      <dgm:t>
        <a:bodyPr/>
        <a:lstStyle/>
        <a:p>
          <a:endParaRPr lang="it-IT"/>
        </a:p>
      </dgm:t>
    </dgm:pt>
    <dgm:pt modelId="{E8FF1385-A26A-4BB6-B054-FC407DF49970}" type="sibTrans" cxnId="{D5D08057-C774-43EB-8EC1-E25B51D8C413}">
      <dgm:prSet/>
      <dgm:spPr/>
      <dgm:t>
        <a:bodyPr/>
        <a:lstStyle/>
        <a:p>
          <a:endParaRPr lang="it-IT"/>
        </a:p>
      </dgm:t>
    </dgm:pt>
    <dgm:pt modelId="{D4CD6A81-FB26-42E0-BA61-198AA181061C}" type="pres">
      <dgm:prSet presAssocID="{491A89D1-51E3-4B12-BDB6-69555492314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A11AE7C-F525-40E3-9902-482818B983BB}" type="pres">
      <dgm:prSet presAssocID="{98BB0307-488E-4BCA-A347-5DB57E3A9A4D}" presName="composite" presStyleCnt="0"/>
      <dgm:spPr/>
    </dgm:pt>
    <dgm:pt modelId="{7378CCB1-1829-49BA-83C1-801BDD0BCB48}" type="pres">
      <dgm:prSet presAssocID="{98BB0307-488E-4BCA-A347-5DB57E3A9A4D}" presName="parentText" presStyleLbl="alignNode1" presStyleIdx="0" presStyleCnt="5" custLinFactNeighborX="1124" custLinFactNeighborY="-231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C238A10-D987-4192-8A4D-46C7F3BD12A0}" type="pres">
      <dgm:prSet presAssocID="{98BB0307-488E-4BCA-A347-5DB57E3A9A4D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4516714-1507-4D35-BEE6-2A51FFD142A3}" type="pres">
      <dgm:prSet presAssocID="{BF83D3E6-23F6-4D33-9DB3-AE63441B5B32}" presName="sp" presStyleCnt="0"/>
      <dgm:spPr/>
    </dgm:pt>
    <dgm:pt modelId="{E6282A32-A824-444F-8221-D4E57F79D1EE}" type="pres">
      <dgm:prSet presAssocID="{2FC07265-DFB9-48FD-9617-AE1A2E10EAEA}" presName="composite" presStyleCnt="0"/>
      <dgm:spPr/>
    </dgm:pt>
    <dgm:pt modelId="{FCF6B984-D504-40B2-944A-AB73023F5807}" type="pres">
      <dgm:prSet presAssocID="{2FC07265-DFB9-48FD-9617-AE1A2E10EAE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0891D7-607E-4645-AA9F-4AEDFE5385AC}" type="pres">
      <dgm:prSet presAssocID="{2FC07265-DFB9-48FD-9617-AE1A2E10EAE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1DCA3E7-4F4E-441F-B688-EB767AD6AC79}" type="pres">
      <dgm:prSet presAssocID="{EE5C0F05-89BB-45DC-92F0-2B6660576974}" presName="sp" presStyleCnt="0"/>
      <dgm:spPr/>
    </dgm:pt>
    <dgm:pt modelId="{913DD11D-CD6B-40EC-8361-83E5FEF935A2}" type="pres">
      <dgm:prSet presAssocID="{8A60BE04-D6CA-458B-812F-73D6C91E9368}" presName="composite" presStyleCnt="0"/>
      <dgm:spPr/>
    </dgm:pt>
    <dgm:pt modelId="{14E5611D-2D14-410B-8FDD-D4A646B172D4}" type="pres">
      <dgm:prSet presAssocID="{8A60BE04-D6CA-458B-812F-73D6C91E9368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42D5206-2CB9-4C63-9063-4CCDEC0D9C9D}" type="pres">
      <dgm:prSet presAssocID="{8A60BE04-D6CA-458B-812F-73D6C91E9368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3D3895F-0EA8-4E13-BCB3-5084AC776689}" type="pres">
      <dgm:prSet presAssocID="{E4D518D2-3AF4-4CF5-956C-4BEDEA9488DE}" presName="sp" presStyleCnt="0"/>
      <dgm:spPr/>
    </dgm:pt>
    <dgm:pt modelId="{5C31C837-2851-45AC-BD08-2761B1968B8B}" type="pres">
      <dgm:prSet presAssocID="{2A0B096C-2513-418E-BA90-5575DC1DFB4B}" presName="composite" presStyleCnt="0"/>
      <dgm:spPr/>
    </dgm:pt>
    <dgm:pt modelId="{147E65B0-7E6C-404F-B39F-757741BCA959}" type="pres">
      <dgm:prSet presAssocID="{2A0B096C-2513-418E-BA90-5575DC1DFB4B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DF6C39C-8544-4EA7-9990-20B296A424EF}" type="pres">
      <dgm:prSet presAssocID="{2A0B096C-2513-418E-BA90-5575DC1DFB4B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1147A76-CBB3-4C74-9B41-BF5CD7EA2FFE}" type="pres">
      <dgm:prSet presAssocID="{C0700685-0593-4153-871E-C90616D9FAFD}" presName="sp" presStyleCnt="0"/>
      <dgm:spPr/>
    </dgm:pt>
    <dgm:pt modelId="{29C54B5E-2C34-4BA3-95AD-59A80F1EB82A}" type="pres">
      <dgm:prSet presAssocID="{72672A0F-0697-49A6-A27E-1B4D72F0D993}" presName="composite" presStyleCnt="0"/>
      <dgm:spPr/>
    </dgm:pt>
    <dgm:pt modelId="{1639246D-5AAB-436B-8FA1-A58E074938EE}" type="pres">
      <dgm:prSet presAssocID="{72672A0F-0697-49A6-A27E-1B4D72F0D993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0AFBAF6-AF6A-46D5-AA6A-4B973678AC10}" type="pres">
      <dgm:prSet presAssocID="{72672A0F-0697-49A6-A27E-1B4D72F0D993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4B6E2C9-FBDA-4241-931F-8AAB2170A5DA}" type="presOf" srcId="{9D2AF59B-A234-4410-BBD1-121E0B74AB05}" destId="{342D5206-2CB9-4C63-9063-4CCDEC0D9C9D}" srcOrd="0" destOrd="1" presId="urn:microsoft.com/office/officeart/2005/8/layout/chevron2"/>
    <dgm:cxn modelId="{FED725D2-8AE3-4220-9299-AE5C65334542}" srcId="{98BB0307-488E-4BCA-A347-5DB57E3A9A4D}" destId="{311FD9C0-7958-4425-A2BF-7020511B35A7}" srcOrd="1" destOrd="0" parTransId="{1078EB09-CE2E-4212-B470-02CB6070C240}" sibTransId="{04A382DE-DC90-4B33-AA88-D53D4E047AB3}"/>
    <dgm:cxn modelId="{A2CC843E-9FBD-4DC9-AA22-8F3ECE61A03D}" srcId="{72672A0F-0697-49A6-A27E-1B4D72F0D993}" destId="{673852AF-43D1-4425-9877-60F02584817B}" srcOrd="0" destOrd="0" parTransId="{B9588A4D-47D4-48E8-91D8-F2FDCBF3D39A}" sibTransId="{41D313AF-28CD-4038-9B18-841552AFF789}"/>
    <dgm:cxn modelId="{A5254F10-79CB-4E9A-B951-C02019EA3D56}" type="presOf" srcId="{8A60BE04-D6CA-458B-812F-73D6C91E9368}" destId="{14E5611D-2D14-410B-8FDD-D4A646B172D4}" srcOrd="0" destOrd="0" presId="urn:microsoft.com/office/officeart/2005/8/layout/chevron2"/>
    <dgm:cxn modelId="{FD9926CF-10AD-4326-A861-2D0F8679D93D}" srcId="{2A0B096C-2513-418E-BA90-5575DC1DFB4B}" destId="{3DD5AA7A-E378-4229-8846-52DA4C48BB14}" srcOrd="1" destOrd="0" parTransId="{C1D1B422-47AB-4517-93A9-681105CDFFE9}" sibTransId="{4428BD9C-F85D-4A79-9B86-75FA4E894673}"/>
    <dgm:cxn modelId="{BD4BB793-BFB7-4420-B0EA-7E1A494F6233}" srcId="{2FC07265-DFB9-48FD-9617-AE1A2E10EAEA}" destId="{0136CCCF-9587-4CD4-86F1-A1C7AE0BD890}" srcOrd="0" destOrd="0" parTransId="{E6D3643A-8767-4F70-B4C1-9DE20A30743B}" sibTransId="{D47B0FF4-FAEE-4AB4-8985-9C00ECA54966}"/>
    <dgm:cxn modelId="{5C0D29FA-64A3-4A06-9496-B228ECDBA482}" type="presOf" srcId="{72672A0F-0697-49A6-A27E-1B4D72F0D993}" destId="{1639246D-5AAB-436B-8FA1-A58E074938EE}" srcOrd="0" destOrd="0" presId="urn:microsoft.com/office/officeart/2005/8/layout/chevron2"/>
    <dgm:cxn modelId="{D2404FE7-115C-41C9-AC4A-5DA6DBE5388F}" srcId="{8A60BE04-D6CA-458B-812F-73D6C91E9368}" destId="{9D2AF59B-A234-4410-BBD1-121E0B74AB05}" srcOrd="1" destOrd="0" parTransId="{D6BEC43F-2A19-406A-8DAF-2DEC5D94F114}" sibTransId="{3B973516-36DF-44D3-870C-488EB0661093}"/>
    <dgm:cxn modelId="{4CE089A5-E01A-418A-A0E5-B9C3CBCB8351}" type="presOf" srcId="{3DD5AA7A-E378-4229-8846-52DA4C48BB14}" destId="{9DF6C39C-8544-4EA7-9990-20B296A424EF}" srcOrd="0" destOrd="1" presId="urn:microsoft.com/office/officeart/2005/8/layout/chevron2"/>
    <dgm:cxn modelId="{759402A9-6906-404F-9CA3-12AB1B3C8825}" type="presOf" srcId="{491A89D1-51E3-4B12-BDB6-695554923144}" destId="{D4CD6A81-FB26-42E0-BA61-198AA181061C}" srcOrd="0" destOrd="0" presId="urn:microsoft.com/office/officeart/2005/8/layout/chevron2"/>
    <dgm:cxn modelId="{70699571-A20D-4109-9844-F03CBB61E925}" type="presOf" srcId="{AD0FCC36-F8E9-462C-894C-CC8BCFC400D9}" destId="{C0AFBAF6-AF6A-46D5-AA6A-4B973678AC10}" srcOrd="0" destOrd="1" presId="urn:microsoft.com/office/officeart/2005/8/layout/chevron2"/>
    <dgm:cxn modelId="{87BD5F83-A6E8-47D3-AFED-3CED79F1ABB5}" type="presOf" srcId="{A40414C3-A8F3-4E26-BD42-D43CD423CE62}" destId="{7C238A10-D987-4192-8A4D-46C7F3BD12A0}" srcOrd="0" destOrd="2" presId="urn:microsoft.com/office/officeart/2005/8/layout/chevron2"/>
    <dgm:cxn modelId="{89CFEFF9-783F-4719-B6F6-38902FEF21E6}" type="presOf" srcId="{45FA6275-496E-432D-B7C3-19B725621A1B}" destId="{340891D7-607E-4645-AA9F-4AEDFE5385AC}" srcOrd="0" destOrd="1" presId="urn:microsoft.com/office/officeart/2005/8/layout/chevron2"/>
    <dgm:cxn modelId="{B53116FB-514A-44F1-9A4C-2C4ACD89E320}" type="presOf" srcId="{9D704D33-9F53-44B7-B1F6-2BBF42364EDA}" destId="{342D5206-2CB9-4C63-9063-4CCDEC0D9C9D}" srcOrd="0" destOrd="0" presId="urn:microsoft.com/office/officeart/2005/8/layout/chevron2"/>
    <dgm:cxn modelId="{ABBDC52F-15A7-4A00-8088-327DF39C63AE}" srcId="{8A60BE04-D6CA-458B-812F-73D6C91E9368}" destId="{9D704D33-9F53-44B7-B1F6-2BBF42364EDA}" srcOrd="0" destOrd="0" parTransId="{69173D1F-34AE-4FBA-98CD-3AA03159444C}" sibTransId="{B39FC21E-22BA-4D9A-81A1-894572389862}"/>
    <dgm:cxn modelId="{8CD47B92-8B79-456A-B3F3-267E5300513A}" srcId="{2FC07265-DFB9-48FD-9617-AE1A2E10EAEA}" destId="{45FA6275-496E-432D-B7C3-19B725621A1B}" srcOrd="1" destOrd="0" parTransId="{E77BE14D-1180-410B-AC9B-CF0B7CCB5B10}" sibTransId="{2F43B552-3925-4613-9475-A351369C63B3}"/>
    <dgm:cxn modelId="{D578BF4A-715E-4C13-B2E0-1EF1161D2BB5}" type="presOf" srcId="{311FD9C0-7958-4425-A2BF-7020511B35A7}" destId="{7C238A10-D987-4192-8A4D-46C7F3BD12A0}" srcOrd="0" destOrd="1" presId="urn:microsoft.com/office/officeart/2005/8/layout/chevron2"/>
    <dgm:cxn modelId="{901E2909-6276-4E4C-9E73-C1215CFB4FBF}" type="presOf" srcId="{2A0B096C-2513-418E-BA90-5575DC1DFB4B}" destId="{147E65B0-7E6C-404F-B39F-757741BCA959}" srcOrd="0" destOrd="0" presId="urn:microsoft.com/office/officeart/2005/8/layout/chevron2"/>
    <dgm:cxn modelId="{68FC664B-554C-4116-B544-B353F3E39EB3}" type="presOf" srcId="{2FC07265-DFB9-48FD-9617-AE1A2E10EAEA}" destId="{FCF6B984-D504-40B2-944A-AB73023F5807}" srcOrd="0" destOrd="0" presId="urn:microsoft.com/office/officeart/2005/8/layout/chevron2"/>
    <dgm:cxn modelId="{D5D08057-C774-43EB-8EC1-E25B51D8C413}" srcId="{72672A0F-0697-49A6-A27E-1B4D72F0D993}" destId="{AD0FCC36-F8E9-462C-894C-CC8BCFC400D9}" srcOrd="1" destOrd="0" parTransId="{CA60AD8D-D608-4D5B-AFB0-AFA56A6C06DA}" sibTransId="{E8FF1385-A26A-4BB6-B054-FC407DF49970}"/>
    <dgm:cxn modelId="{37F1E72A-CF69-483A-AFE0-5680099A211C}" type="presOf" srcId="{98BB0307-488E-4BCA-A347-5DB57E3A9A4D}" destId="{7378CCB1-1829-49BA-83C1-801BDD0BCB48}" srcOrd="0" destOrd="0" presId="urn:microsoft.com/office/officeart/2005/8/layout/chevron2"/>
    <dgm:cxn modelId="{E95BBE20-80AD-4169-98C3-9F46CD7C399C}" type="presOf" srcId="{57F322C7-A56F-402B-B0F1-EB48B5D94449}" destId="{9DF6C39C-8544-4EA7-9990-20B296A424EF}" srcOrd="0" destOrd="0" presId="urn:microsoft.com/office/officeart/2005/8/layout/chevron2"/>
    <dgm:cxn modelId="{DF457B1A-FA07-4F53-8DAA-DFAD7E083122}" type="presOf" srcId="{673852AF-43D1-4425-9877-60F02584817B}" destId="{C0AFBAF6-AF6A-46D5-AA6A-4B973678AC10}" srcOrd="0" destOrd="0" presId="urn:microsoft.com/office/officeart/2005/8/layout/chevron2"/>
    <dgm:cxn modelId="{86E7FC64-0AE6-4936-A760-732569A37593}" srcId="{491A89D1-51E3-4B12-BDB6-695554923144}" destId="{2A0B096C-2513-418E-BA90-5575DC1DFB4B}" srcOrd="3" destOrd="0" parTransId="{9BC176EB-D6D5-44FA-BD24-1B875C074B05}" sibTransId="{C0700685-0593-4153-871E-C90616D9FAFD}"/>
    <dgm:cxn modelId="{3BF98C84-0C28-41BC-95AB-4F2FE3541E08}" srcId="{491A89D1-51E3-4B12-BDB6-695554923144}" destId="{8A60BE04-D6CA-458B-812F-73D6C91E9368}" srcOrd="2" destOrd="0" parTransId="{D2C845FF-2971-4C1C-A55F-7B44825290BC}" sibTransId="{E4D518D2-3AF4-4CF5-956C-4BEDEA9488DE}"/>
    <dgm:cxn modelId="{FBBC3393-0AC0-4C01-B3D6-383053DB0B5F}" srcId="{98BB0307-488E-4BCA-A347-5DB57E3A9A4D}" destId="{A40414C3-A8F3-4E26-BD42-D43CD423CE62}" srcOrd="2" destOrd="0" parTransId="{E4F7E179-C232-40FB-913B-3703FDA0E9D2}" sibTransId="{9675A1E9-6480-4E8B-8DBF-D77536397D80}"/>
    <dgm:cxn modelId="{B52BB1DD-4E83-4F1C-B13C-2D17A40E938A}" srcId="{491A89D1-51E3-4B12-BDB6-695554923144}" destId="{2FC07265-DFB9-48FD-9617-AE1A2E10EAEA}" srcOrd="1" destOrd="0" parTransId="{FF94F94A-4E33-406C-8E8F-26618EE5E40D}" sibTransId="{EE5C0F05-89BB-45DC-92F0-2B6660576974}"/>
    <dgm:cxn modelId="{40BB0BEE-C7C8-4630-BAE5-974E8C15FB29}" type="presOf" srcId="{C1CC9DDA-6C7F-45AB-ABAD-56B3DD1F4B68}" destId="{7C238A10-D987-4192-8A4D-46C7F3BD12A0}" srcOrd="0" destOrd="0" presId="urn:microsoft.com/office/officeart/2005/8/layout/chevron2"/>
    <dgm:cxn modelId="{AD4E099A-1790-42FA-943B-273F71B73ACD}" srcId="{2A0B096C-2513-418E-BA90-5575DC1DFB4B}" destId="{57F322C7-A56F-402B-B0F1-EB48B5D94449}" srcOrd="0" destOrd="0" parTransId="{1EF1C9CC-4D4C-4192-A51E-38EA1B223993}" sibTransId="{4E434354-A144-4627-9710-5062341D6442}"/>
    <dgm:cxn modelId="{A77C2A8D-84DB-421E-87CD-E6875BA95671}" srcId="{98BB0307-488E-4BCA-A347-5DB57E3A9A4D}" destId="{C1CC9DDA-6C7F-45AB-ABAD-56B3DD1F4B68}" srcOrd="0" destOrd="0" parTransId="{7757CA8E-C9F2-4BF6-B281-212A9CAD188E}" sibTransId="{34182F7C-EE98-4994-BA01-DD977CD853C2}"/>
    <dgm:cxn modelId="{B6E22DD0-840B-4049-83CD-DB4E108F9C92}" srcId="{491A89D1-51E3-4B12-BDB6-695554923144}" destId="{72672A0F-0697-49A6-A27E-1B4D72F0D993}" srcOrd="4" destOrd="0" parTransId="{C38B8955-7BD1-448A-8D8E-B9A86CAC9EFE}" sibTransId="{F50BD06C-13C2-4960-B5F3-FFFCAF698C28}"/>
    <dgm:cxn modelId="{A5C22316-07A6-49B9-9418-A26FF88FA7D2}" srcId="{491A89D1-51E3-4B12-BDB6-695554923144}" destId="{98BB0307-488E-4BCA-A347-5DB57E3A9A4D}" srcOrd="0" destOrd="0" parTransId="{0661625B-E3AB-4B1F-9AB8-A7D344421D76}" sibTransId="{BF83D3E6-23F6-4D33-9DB3-AE63441B5B32}"/>
    <dgm:cxn modelId="{68291778-418D-4F39-9815-52136D68D4EF}" type="presOf" srcId="{0136CCCF-9587-4CD4-86F1-A1C7AE0BD890}" destId="{340891D7-607E-4645-AA9F-4AEDFE5385AC}" srcOrd="0" destOrd="0" presId="urn:microsoft.com/office/officeart/2005/8/layout/chevron2"/>
    <dgm:cxn modelId="{4998CB86-04D1-4286-A003-9FE821C9B43B}" type="presParOf" srcId="{D4CD6A81-FB26-42E0-BA61-198AA181061C}" destId="{3A11AE7C-F525-40E3-9902-482818B983BB}" srcOrd="0" destOrd="0" presId="urn:microsoft.com/office/officeart/2005/8/layout/chevron2"/>
    <dgm:cxn modelId="{5895EF89-CDE2-48A8-B7AF-FE4728420C36}" type="presParOf" srcId="{3A11AE7C-F525-40E3-9902-482818B983BB}" destId="{7378CCB1-1829-49BA-83C1-801BDD0BCB48}" srcOrd="0" destOrd="0" presId="urn:microsoft.com/office/officeart/2005/8/layout/chevron2"/>
    <dgm:cxn modelId="{C5CFB5FE-4EFE-477A-B518-DB07FA3AD385}" type="presParOf" srcId="{3A11AE7C-F525-40E3-9902-482818B983BB}" destId="{7C238A10-D987-4192-8A4D-46C7F3BD12A0}" srcOrd="1" destOrd="0" presId="urn:microsoft.com/office/officeart/2005/8/layout/chevron2"/>
    <dgm:cxn modelId="{C5781056-C216-4AB1-8E28-3C220DD4670F}" type="presParOf" srcId="{D4CD6A81-FB26-42E0-BA61-198AA181061C}" destId="{84516714-1507-4D35-BEE6-2A51FFD142A3}" srcOrd="1" destOrd="0" presId="urn:microsoft.com/office/officeart/2005/8/layout/chevron2"/>
    <dgm:cxn modelId="{52BF24FA-AC1F-4E2C-836E-BB161A487AEC}" type="presParOf" srcId="{D4CD6A81-FB26-42E0-BA61-198AA181061C}" destId="{E6282A32-A824-444F-8221-D4E57F79D1EE}" srcOrd="2" destOrd="0" presId="urn:microsoft.com/office/officeart/2005/8/layout/chevron2"/>
    <dgm:cxn modelId="{961B2268-3C68-4CE8-8C7B-F7D60F412253}" type="presParOf" srcId="{E6282A32-A824-444F-8221-D4E57F79D1EE}" destId="{FCF6B984-D504-40B2-944A-AB73023F5807}" srcOrd="0" destOrd="0" presId="urn:microsoft.com/office/officeart/2005/8/layout/chevron2"/>
    <dgm:cxn modelId="{39D76A6C-C5A5-4892-874C-3B297E7FE6E6}" type="presParOf" srcId="{E6282A32-A824-444F-8221-D4E57F79D1EE}" destId="{340891D7-607E-4645-AA9F-4AEDFE5385AC}" srcOrd="1" destOrd="0" presId="urn:microsoft.com/office/officeart/2005/8/layout/chevron2"/>
    <dgm:cxn modelId="{21254C67-2467-4666-AA54-25440E59B382}" type="presParOf" srcId="{D4CD6A81-FB26-42E0-BA61-198AA181061C}" destId="{31DCA3E7-4F4E-441F-B688-EB767AD6AC79}" srcOrd="3" destOrd="0" presId="urn:microsoft.com/office/officeart/2005/8/layout/chevron2"/>
    <dgm:cxn modelId="{B7D30DCD-408A-4315-89EF-3FBCDDD07354}" type="presParOf" srcId="{D4CD6A81-FB26-42E0-BA61-198AA181061C}" destId="{913DD11D-CD6B-40EC-8361-83E5FEF935A2}" srcOrd="4" destOrd="0" presId="urn:microsoft.com/office/officeart/2005/8/layout/chevron2"/>
    <dgm:cxn modelId="{E4C33188-EB7D-409C-B64A-6B0EFA6D2AB9}" type="presParOf" srcId="{913DD11D-CD6B-40EC-8361-83E5FEF935A2}" destId="{14E5611D-2D14-410B-8FDD-D4A646B172D4}" srcOrd="0" destOrd="0" presId="urn:microsoft.com/office/officeart/2005/8/layout/chevron2"/>
    <dgm:cxn modelId="{7D822C7B-90E7-4188-8D99-40D4023B7056}" type="presParOf" srcId="{913DD11D-CD6B-40EC-8361-83E5FEF935A2}" destId="{342D5206-2CB9-4C63-9063-4CCDEC0D9C9D}" srcOrd="1" destOrd="0" presId="urn:microsoft.com/office/officeart/2005/8/layout/chevron2"/>
    <dgm:cxn modelId="{79C1F7BE-4458-4C81-A2FE-1F772303557D}" type="presParOf" srcId="{D4CD6A81-FB26-42E0-BA61-198AA181061C}" destId="{43D3895F-0EA8-4E13-BCB3-5084AC776689}" srcOrd="5" destOrd="0" presId="urn:microsoft.com/office/officeart/2005/8/layout/chevron2"/>
    <dgm:cxn modelId="{DF588020-578E-4352-B29E-BFD35E6CE9E8}" type="presParOf" srcId="{D4CD6A81-FB26-42E0-BA61-198AA181061C}" destId="{5C31C837-2851-45AC-BD08-2761B1968B8B}" srcOrd="6" destOrd="0" presId="urn:microsoft.com/office/officeart/2005/8/layout/chevron2"/>
    <dgm:cxn modelId="{097FAF28-9AAE-45AB-8C79-986EEB7C73C3}" type="presParOf" srcId="{5C31C837-2851-45AC-BD08-2761B1968B8B}" destId="{147E65B0-7E6C-404F-B39F-757741BCA959}" srcOrd="0" destOrd="0" presId="urn:microsoft.com/office/officeart/2005/8/layout/chevron2"/>
    <dgm:cxn modelId="{5812D3F3-12F0-4E43-81FE-A8EA7F129FD1}" type="presParOf" srcId="{5C31C837-2851-45AC-BD08-2761B1968B8B}" destId="{9DF6C39C-8544-4EA7-9990-20B296A424EF}" srcOrd="1" destOrd="0" presId="urn:microsoft.com/office/officeart/2005/8/layout/chevron2"/>
    <dgm:cxn modelId="{AFF6CD7E-BE52-40B9-B794-6B9514F7D950}" type="presParOf" srcId="{D4CD6A81-FB26-42E0-BA61-198AA181061C}" destId="{41147A76-CBB3-4C74-9B41-BF5CD7EA2FFE}" srcOrd="7" destOrd="0" presId="urn:microsoft.com/office/officeart/2005/8/layout/chevron2"/>
    <dgm:cxn modelId="{9F7F55CE-5C04-4FB5-B052-389C46196B32}" type="presParOf" srcId="{D4CD6A81-FB26-42E0-BA61-198AA181061C}" destId="{29C54B5E-2C34-4BA3-95AD-59A80F1EB82A}" srcOrd="8" destOrd="0" presId="urn:microsoft.com/office/officeart/2005/8/layout/chevron2"/>
    <dgm:cxn modelId="{CE963668-0074-48BA-BC98-0C3601DC8C41}" type="presParOf" srcId="{29C54B5E-2C34-4BA3-95AD-59A80F1EB82A}" destId="{1639246D-5AAB-436B-8FA1-A58E074938EE}" srcOrd="0" destOrd="0" presId="urn:microsoft.com/office/officeart/2005/8/layout/chevron2"/>
    <dgm:cxn modelId="{9B5F4DBA-1C3B-4B16-8A1A-36EBA3994429}" type="presParOf" srcId="{29C54B5E-2C34-4BA3-95AD-59A80F1EB82A}" destId="{C0AFBAF6-AF6A-46D5-AA6A-4B973678AC1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20FE0B-8ECE-4915-B049-381E550D678E}" type="datetimeFigureOut">
              <a:rPr lang="it-IT" smtClean="0"/>
              <a:pPr/>
              <a:t>14/11/2021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9E0FAE-47B5-442E-BE05-C75DADAAF82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6409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DBFB0-BB74-4C39-AEFF-3F9ADB7D1E0A}" type="datetime1">
              <a:rPr lang="it-IT" smtClean="0"/>
              <a:pPr/>
              <a:t>14/11/2021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B3B0D-7FF1-408C-9AF8-738DB78E8EC4}" type="datetime1">
              <a:rPr lang="it-IT" smtClean="0"/>
              <a:pPr/>
              <a:t>14/11/2021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AF8CE-10AE-4453-A8B7-BB7B214B0CE0}" type="datetime1">
              <a:rPr lang="it-IT" smtClean="0"/>
              <a:pPr/>
              <a:t>14/11/2021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03F2E-E6AB-43D9-8C7C-96873D9F6F3E}" type="datetime1">
              <a:rPr lang="it-IT" smtClean="0"/>
              <a:pPr/>
              <a:t>14/11/2021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D242-756C-4254-99E7-8F36679D9ABE}" type="datetime1">
              <a:rPr lang="it-IT" smtClean="0"/>
              <a:pPr/>
              <a:t>14/11/2021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02ACE-DA64-4E7B-8E83-DD24D50128F3}" type="datetime1">
              <a:rPr lang="it-IT" smtClean="0"/>
              <a:pPr/>
              <a:t>14/11/2021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19768-B20C-4780-A2BB-B70193FF2079}" type="datetime1">
              <a:rPr lang="it-IT" smtClean="0"/>
              <a:pPr/>
              <a:t>14/11/2021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838D-1639-4DDE-8D46-E152FB1EC6F8}" type="datetime1">
              <a:rPr lang="it-IT" smtClean="0"/>
              <a:pPr/>
              <a:t>14/11/2021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5AE28-4937-4CC9-878D-829BBFE1B26E}" type="datetime1">
              <a:rPr lang="it-IT" smtClean="0"/>
              <a:pPr/>
              <a:t>14/11/2021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00026-3FB5-49DB-B62E-242DBC0FEABC}" type="datetime1">
              <a:rPr lang="it-IT" smtClean="0"/>
              <a:pPr/>
              <a:t>14/11/2021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C9ECB-F208-4EE1-8A67-685C7560A0B7}" type="datetime1">
              <a:rPr lang="it-IT" smtClean="0"/>
              <a:pPr/>
              <a:t>14/11/2021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E138C-C981-4FE7-8B04-A67E171110A6}" type="datetime1">
              <a:rPr lang="it-IT" smtClean="0"/>
              <a:pPr/>
              <a:t>14/11/2021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8EBA8-5116-457E-AE76-81A29097D8B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mpania.docensnet.it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neoassunti.indire.it/2022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neoassunti.indire.it/2022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2403698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NEOASSUNTI </a:t>
            </a:r>
            <a:r>
              <a:rPr lang="it-IT" b="1" dirty="0" err="1" smtClean="0"/>
              <a:t>a.s.</a:t>
            </a:r>
            <a:r>
              <a:rPr lang="it-IT" b="1" dirty="0" smtClean="0"/>
              <a:t> 2021- 2022 VADEMECUM DELL’ ANNO </a:t>
            </a:r>
            <a:r>
              <a:rPr lang="it-IT" b="1" dirty="0" err="1" smtClean="0"/>
              <a:t>DI</a:t>
            </a:r>
            <a:r>
              <a:rPr lang="it-IT" b="1" dirty="0" smtClean="0"/>
              <a:t> FORMAZIONE E PROVA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sz="3600" i="1" dirty="0" smtClean="0"/>
              <a:t>1. Fasi, procedure e Bilancio iniziale delle competenze</a:t>
            </a:r>
            <a:endParaRPr lang="it-IT" sz="3600" i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536576"/>
          </a:xfrm>
        </p:spPr>
        <p:txBody>
          <a:bodyPr/>
          <a:lstStyle/>
          <a:p>
            <a:pPr algn="r"/>
            <a:r>
              <a:rPr lang="it-IT" dirty="0" smtClean="0">
                <a:solidFill>
                  <a:schemeClr val="tx1"/>
                </a:solidFill>
              </a:rPr>
              <a:t>Prof. Vincenzo </a:t>
            </a:r>
            <a:r>
              <a:rPr lang="it-IT" dirty="0" err="1" smtClean="0">
                <a:solidFill>
                  <a:schemeClr val="tx1"/>
                </a:solidFill>
              </a:rPr>
              <a:t>Scarpellino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1</a:t>
            </a:fld>
            <a:endParaRPr lang="it-IT"/>
          </a:p>
        </p:txBody>
      </p:sp>
      <p:cxnSp>
        <p:nvCxnSpPr>
          <p:cNvPr id="5" name="Connettore 1 4"/>
          <p:cNvCxnSpPr/>
          <p:nvPr/>
        </p:nvCxnSpPr>
        <p:spPr>
          <a:xfrm>
            <a:off x="3491880" y="2636912"/>
            <a:ext cx="20162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IL PORTFOLIO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it-IT" b="1" u="sng" dirty="0" smtClean="0"/>
              <a:t>DEVE CONTENERE</a:t>
            </a:r>
            <a:r>
              <a:rPr lang="it-IT" dirty="0" smtClean="0"/>
              <a:t>: 1</a:t>
            </a:r>
            <a:r>
              <a:rPr lang="it-IT" dirty="0"/>
              <a:t>. </a:t>
            </a:r>
            <a:r>
              <a:rPr lang="it-IT" u="sng" dirty="0"/>
              <a:t>Curriculum </a:t>
            </a:r>
            <a:r>
              <a:rPr lang="it-IT" u="sng" dirty="0" smtClean="0"/>
              <a:t>formativo</a:t>
            </a:r>
            <a:r>
              <a:rPr lang="it-IT" dirty="0" smtClean="0"/>
              <a:t>; 2</a:t>
            </a:r>
            <a:r>
              <a:rPr lang="it-IT" dirty="0"/>
              <a:t>. </a:t>
            </a:r>
            <a:r>
              <a:rPr lang="it-IT" dirty="0" smtClean="0"/>
              <a:t>il </a:t>
            </a:r>
            <a:r>
              <a:rPr lang="it-IT" u="sng" dirty="0" smtClean="0"/>
              <a:t>Bilancio iniziale delle competenze</a:t>
            </a:r>
            <a:r>
              <a:rPr lang="it-IT" dirty="0" smtClean="0"/>
              <a:t>; 3. la </a:t>
            </a:r>
            <a:r>
              <a:rPr lang="it-IT" u="sng" dirty="0" smtClean="0"/>
              <a:t>Documentazione dei laboratori frequentati</a:t>
            </a:r>
            <a:r>
              <a:rPr lang="it-IT" dirty="0" smtClean="0"/>
              <a:t>; 4. la  </a:t>
            </a:r>
            <a:r>
              <a:rPr lang="it-IT" u="sng" dirty="0" smtClean="0"/>
              <a:t>documentazione di fasi significative di una progettazione didattica</a:t>
            </a:r>
            <a:r>
              <a:rPr lang="it-IT" dirty="0" smtClean="0"/>
              <a:t>, delle attività didattiche svolte, delle azioni di verifica intraprese 5</a:t>
            </a:r>
            <a:r>
              <a:rPr lang="it-IT" dirty="0"/>
              <a:t>. Il </a:t>
            </a:r>
            <a:r>
              <a:rPr lang="it-IT" u="sng" dirty="0" smtClean="0"/>
              <a:t>Bilancio delle competenze finale </a:t>
            </a:r>
            <a:r>
              <a:rPr lang="it-IT" dirty="0"/>
              <a:t>e la previsione di un </a:t>
            </a:r>
            <a:r>
              <a:rPr lang="it-IT" u="sng" dirty="0" smtClean="0"/>
              <a:t>Piano </a:t>
            </a:r>
            <a:r>
              <a:rPr lang="it-IT" u="sng" dirty="0"/>
              <a:t>di sviluppo </a:t>
            </a:r>
            <a:r>
              <a:rPr lang="it-IT" u="sng" dirty="0" smtClean="0"/>
              <a:t>professionale.</a:t>
            </a:r>
          </a:p>
          <a:p>
            <a:pPr>
              <a:buFontTx/>
              <a:buChar char="-"/>
            </a:pPr>
            <a:r>
              <a:rPr lang="it-IT" b="1" u="sng" dirty="0" smtClean="0"/>
              <a:t>DEVE ESSERE CONSEGNATO</a:t>
            </a:r>
            <a:r>
              <a:rPr lang="it-IT" dirty="0" smtClean="0"/>
              <a:t>: dal neoassunto al DS che lo invia al Comitato di Valutazione prima dell’incontro finale (almeno 5 giorni prima).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IL COMITATO </a:t>
            </a:r>
            <a:r>
              <a:rPr lang="it-IT" b="1" dirty="0" err="1" smtClean="0"/>
              <a:t>DI</a:t>
            </a:r>
            <a:r>
              <a:rPr lang="it-IT" b="1" dirty="0" smtClean="0"/>
              <a:t> VALUTAZIONE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70000" lnSpcReduction="20000"/>
          </a:bodyPr>
          <a:lstStyle/>
          <a:p>
            <a:pPr>
              <a:buFontTx/>
              <a:buChar char="-"/>
            </a:pPr>
            <a:r>
              <a:rPr lang="it-IT" b="1" u="sng" dirty="0" smtClean="0"/>
              <a:t>E’ COMPOSTO DA</a:t>
            </a:r>
            <a:r>
              <a:rPr lang="it-IT" dirty="0" smtClean="0"/>
              <a:t>: docenti eletti dal Collegio Docenti, ed è presieduto dal Dirigente Scolastico.</a:t>
            </a:r>
          </a:p>
          <a:p>
            <a:pPr>
              <a:buFontTx/>
              <a:buChar char="-"/>
            </a:pPr>
            <a:r>
              <a:rPr lang="it-IT" b="1" u="sng" dirty="0" smtClean="0"/>
              <a:t>CHI PARTECIPA</a:t>
            </a:r>
            <a:r>
              <a:rPr lang="it-IT" dirty="0" smtClean="0"/>
              <a:t>: </a:t>
            </a:r>
            <a:r>
              <a:rPr lang="it-IT" dirty="0" err="1" smtClean="0"/>
              <a:t>D.S.</a:t>
            </a:r>
            <a:r>
              <a:rPr lang="it-IT" dirty="0" smtClean="0"/>
              <a:t>, docenti del Comitato, tutor e neoassunti; è convocato dal </a:t>
            </a:r>
            <a:r>
              <a:rPr lang="it-IT" dirty="0" err="1" smtClean="0"/>
              <a:t>D.S.</a:t>
            </a:r>
            <a:endParaRPr lang="it-IT" dirty="0"/>
          </a:p>
          <a:p>
            <a:pPr>
              <a:buFontTx/>
              <a:buChar char="-"/>
            </a:pPr>
            <a:r>
              <a:rPr lang="it-IT" b="1" u="sng" dirty="0" smtClean="0"/>
              <a:t>QUANDO SI RIUNISCE</a:t>
            </a:r>
            <a:r>
              <a:rPr lang="it-IT" dirty="0" smtClean="0"/>
              <a:t>: al </a:t>
            </a:r>
            <a:r>
              <a:rPr lang="it-IT" dirty="0"/>
              <a:t>termine dell’anno di formazione e prova, nel periodo intercorrente tra </a:t>
            </a:r>
            <a:r>
              <a:rPr lang="it-IT" dirty="0" smtClean="0"/>
              <a:t>il termine </a:t>
            </a:r>
            <a:r>
              <a:rPr lang="it-IT" dirty="0"/>
              <a:t>delle attività didattiche - compresi gli esami di qualifica e di Stato - </a:t>
            </a:r>
            <a:r>
              <a:rPr lang="it-IT" dirty="0" smtClean="0"/>
              <a:t>la </a:t>
            </a:r>
            <a:r>
              <a:rPr lang="it-IT" dirty="0"/>
              <a:t>conclusione dell’anno </a:t>
            </a:r>
            <a:r>
              <a:rPr lang="it-IT" dirty="0" smtClean="0"/>
              <a:t>scolastico e procede </a:t>
            </a:r>
            <a:r>
              <a:rPr lang="it-IT" dirty="0"/>
              <a:t>all’espressione del parere sul superamento </a:t>
            </a:r>
            <a:r>
              <a:rPr lang="it-IT" dirty="0" smtClean="0"/>
              <a:t>del periodo </a:t>
            </a:r>
            <a:r>
              <a:rPr lang="it-IT" dirty="0"/>
              <a:t>di formazione e di prova</a:t>
            </a:r>
            <a:r>
              <a:rPr lang="it-IT" dirty="0" smtClean="0"/>
              <a:t>.</a:t>
            </a:r>
          </a:p>
          <a:p>
            <a:pPr>
              <a:buFontTx/>
              <a:buChar char="-"/>
            </a:pPr>
            <a:r>
              <a:rPr lang="it-IT" b="1" u="sng" dirty="0" smtClean="0"/>
              <a:t>DOCUMENTAZIONE</a:t>
            </a:r>
            <a:r>
              <a:rPr lang="it-IT" dirty="0" smtClean="0"/>
              <a:t>: </a:t>
            </a:r>
            <a:r>
              <a:rPr lang="it-IT" b="1" dirty="0" smtClean="0"/>
              <a:t>Portfolio</a:t>
            </a:r>
            <a:r>
              <a:rPr lang="it-IT" dirty="0" smtClean="0"/>
              <a:t> del neoassunto; </a:t>
            </a:r>
            <a:r>
              <a:rPr lang="it-IT" b="1" dirty="0" smtClean="0"/>
              <a:t>Istruttoria del Tutor </a:t>
            </a:r>
            <a:r>
              <a:rPr lang="it-IT" dirty="0" smtClean="0"/>
              <a:t>(Relazione); </a:t>
            </a:r>
            <a:r>
              <a:rPr lang="it-IT" b="1" dirty="0" err="1" smtClean="0"/>
              <a:t>Relazione</a:t>
            </a:r>
            <a:r>
              <a:rPr lang="it-IT" b="1" dirty="0" smtClean="0"/>
              <a:t> del DS </a:t>
            </a:r>
            <a:r>
              <a:rPr lang="it-IT" dirty="0" smtClean="0"/>
              <a:t>per ogni neoassunto (nel corso dell’anno di prova il Dirigente è tenuto ad effettuare almeno 1 ora di osservazione sul neoassunto in situazione didattica); </a:t>
            </a:r>
            <a:r>
              <a:rPr lang="it-IT" b="1" dirty="0" smtClean="0"/>
              <a:t>Provvedimento motivato di conferma </a:t>
            </a:r>
            <a:r>
              <a:rPr lang="it-IT" dirty="0" smtClean="0"/>
              <a:t>in ruolo del docente neoassunto (giudizio favorevole) oppure </a:t>
            </a:r>
            <a:r>
              <a:rPr lang="it-IT" b="1" dirty="0" smtClean="0"/>
              <a:t>Provvedimento motivato di ripetizione</a:t>
            </a:r>
            <a:r>
              <a:rPr lang="it-IT" dirty="0" smtClean="0"/>
              <a:t> del periodo di formazione e prova (giudizio sfavorevole). I Provvedimenti verranno inseriti nel fascicolo personale del neoassunto.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PROCEDURA DEL COMITATO </a:t>
            </a:r>
            <a:r>
              <a:rPr lang="it-IT" dirty="0" err="1" smtClean="0"/>
              <a:t>DI</a:t>
            </a:r>
            <a:r>
              <a:rPr lang="it-IT" dirty="0" smtClean="0"/>
              <a:t> VALUTAZIONE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62500" lnSpcReduction="20000"/>
          </a:bodyPr>
          <a:lstStyle/>
          <a:p>
            <a:r>
              <a:rPr lang="it-IT" b="1" dirty="0" smtClean="0"/>
              <a:t>IL </a:t>
            </a:r>
            <a:r>
              <a:rPr lang="it-IT" b="1" u="sng" dirty="0" smtClean="0"/>
              <a:t>NEOASSUNTO</a:t>
            </a:r>
            <a:r>
              <a:rPr lang="it-IT" b="1" dirty="0" smtClean="0"/>
              <a:t> SOSTIENE UN COLLOQUIO </a:t>
            </a:r>
            <a:r>
              <a:rPr lang="it-IT" dirty="0" smtClean="0"/>
              <a:t>innanzi </a:t>
            </a:r>
            <a:r>
              <a:rPr lang="it-IT" dirty="0"/>
              <a:t>al </a:t>
            </a:r>
            <a:r>
              <a:rPr lang="it-IT" dirty="0" smtClean="0"/>
              <a:t>Comitato</a:t>
            </a:r>
            <a:r>
              <a:rPr lang="it-IT" dirty="0"/>
              <a:t> </a:t>
            </a:r>
            <a:r>
              <a:rPr lang="it-IT" dirty="0" smtClean="0"/>
              <a:t>prendendo avvio </a:t>
            </a:r>
            <a:r>
              <a:rPr lang="it-IT" dirty="0"/>
              <a:t>dalla presentazione delle attività di insegnamento e formazione e </a:t>
            </a:r>
            <a:r>
              <a:rPr lang="it-IT" dirty="0" smtClean="0"/>
              <a:t>della relativa </a:t>
            </a:r>
            <a:r>
              <a:rPr lang="it-IT" dirty="0"/>
              <a:t>documentazione contenuta nel portfolio </a:t>
            </a:r>
            <a:r>
              <a:rPr lang="it-IT" dirty="0" smtClean="0"/>
              <a:t>professionale.</a:t>
            </a:r>
          </a:p>
          <a:p>
            <a:r>
              <a:rPr lang="it-IT" b="1" dirty="0" smtClean="0"/>
              <a:t>IL </a:t>
            </a:r>
            <a:r>
              <a:rPr lang="it-IT" b="1" u="sng" dirty="0" smtClean="0"/>
              <a:t>TUTOR</a:t>
            </a:r>
            <a:r>
              <a:rPr lang="it-IT" b="1" dirty="0" smtClean="0"/>
              <a:t> PRESENTA LE RISULTANZE (Relazione)</a:t>
            </a:r>
            <a:r>
              <a:rPr lang="it-IT" dirty="0" smtClean="0"/>
              <a:t>emergenti dall’istruttoria compiuta in merito alle attività formative predisposte ed alle esperienze di insegnamento e partecipazione alla vita della scuola del docente neo-assunto. All’esito </a:t>
            </a:r>
            <a:r>
              <a:rPr lang="it-IT" dirty="0"/>
              <a:t>del colloquio, il Comitato si riunisce per l’espressione del parere. </a:t>
            </a:r>
          </a:p>
          <a:p>
            <a:r>
              <a:rPr lang="it-IT" b="1" dirty="0" smtClean="0"/>
              <a:t>IL </a:t>
            </a:r>
            <a:r>
              <a:rPr lang="it-IT" b="1" u="sng" dirty="0" smtClean="0"/>
              <a:t>DIRIGENTE SCOLASTICO </a:t>
            </a:r>
            <a:r>
              <a:rPr lang="it-IT" b="1" dirty="0" smtClean="0"/>
              <a:t>PRESENTA UNA RELAZIONE </a:t>
            </a:r>
            <a:r>
              <a:rPr lang="it-IT" dirty="0" smtClean="0"/>
              <a:t>per </a:t>
            </a:r>
            <a:r>
              <a:rPr lang="it-IT" dirty="0"/>
              <a:t>ogni </a:t>
            </a:r>
            <a:r>
              <a:rPr lang="it-IT" dirty="0" smtClean="0"/>
              <a:t>docente comprensiva </a:t>
            </a:r>
            <a:r>
              <a:rPr lang="it-IT" dirty="0"/>
              <a:t>della documentazione delle attività di formazione, delle </a:t>
            </a:r>
            <a:r>
              <a:rPr lang="it-IT" dirty="0" smtClean="0"/>
              <a:t>forme di </a:t>
            </a:r>
            <a:r>
              <a:rPr lang="it-IT" dirty="0"/>
              <a:t>tutoring, e di ogni altro elemento informativo o evidenza </a:t>
            </a:r>
            <a:r>
              <a:rPr lang="it-IT" dirty="0" smtClean="0"/>
              <a:t>utile all’espressione </a:t>
            </a:r>
            <a:r>
              <a:rPr lang="it-IT" dirty="0"/>
              <a:t>del parere.</a:t>
            </a:r>
          </a:p>
          <a:p>
            <a:r>
              <a:rPr lang="it-IT" dirty="0" smtClean="0"/>
              <a:t>Il </a:t>
            </a:r>
            <a:r>
              <a:rPr lang="it-IT" b="1" u="sng" dirty="0" smtClean="0"/>
              <a:t>PARERE DEL COMITATO </a:t>
            </a:r>
            <a:r>
              <a:rPr lang="it-IT" b="1" dirty="0" smtClean="0"/>
              <a:t>È OBBLIGATORIO, MA NON VINCOLANTE PER IL DIRIGENTE SCOLASTICO</a:t>
            </a:r>
            <a:r>
              <a:rPr lang="it-IT" dirty="0" smtClean="0"/>
              <a:t>, </a:t>
            </a:r>
            <a:r>
              <a:rPr lang="it-IT" dirty="0"/>
              <a:t>che può discostarsene con atto motivato</a:t>
            </a:r>
            <a:r>
              <a:rPr lang="it-IT" dirty="0" smtClean="0"/>
              <a:t>.</a:t>
            </a:r>
          </a:p>
          <a:p>
            <a:r>
              <a:rPr lang="it-IT" b="1" dirty="0" smtClean="0"/>
              <a:t>IL </a:t>
            </a:r>
            <a:r>
              <a:rPr lang="it-IT" b="1" u="sng" dirty="0" smtClean="0"/>
              <a:t>DS EMETTE UN PROVVEDIMENTO</a:t>
            </a:r>
            <a:r>
              <a:rPr lang="it-IT" u="sng" dirty="0" smtClean="0"/>
              <a:t> </a:t>
            </a:r>
            <a:r>
              <a:rPr lang="it-IT" dirty="0" smtClean="0"/>
              <a:t>di conferma o ripetizione dell’anno di prova.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ANNO </a:t>
            </a:r>
            <a:r>
              <a:rPr lang="it-IT" dirty="0" err="1" smtClean="0"/>
              <a:t>DI</a:t>
            </a:r>
            <a:r>
              <a:rPr lang="it-IT" dirty="0" smtClean="0"/>
              <a:t> PROVA E FORMAZIONE </a:t>
            </a:r>
            <a:r>
              <a:rPr lang="it-IT" sz="2700" i="1" dirty="0" smtClean="0"/>
              <a:t>1° FASE: 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/>
          </a:bodyPr>
          <a:lstStyle/>
          <a:p>
            <a:r>
              <a:rPr lang="it-IT" b="1" u="sng" dirty="0" smtClean="0"/>
              <a:t>Assegnazione tutor</a:t>
            </a:r>
          </a:p>
          <a:p>
            <a:r>
              <a:rPr lang="it-IT" b="1" u="sng" dirty="0" smtClean="0"/>
              <a:t>Iscrizione Scuole Polo</a:t>
            </a:r>
          </a:p>
          <a:p>
            <a:r>
              <a:rPr lang="it-IT" b="1" u="sng" dirty="0" smtClean="0"/>
              <a:t>Bilancio iniziale delle competenze</a:t>
            </a:r>
          </a:p>
          <a:p>
            <a:r>
              <a:rPr lang="it-IT" b="1" u="sng" dirty="0" smtClean="0"/>
              <a:t>Patto per lo sviluppo professionale</a:t>
            </a:r>
            <a:endParaRPr lang="it-IT" dirty="0"/>
          </a:p>
          <a:p>
            <a:endParaRPr lang="it-IT" dirty="0" smtClean="0"/>
          </a:p>
          <a:p>
            <a:pPr>
              <a:buNone/>
            </a:pP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ASSEGNAZIONE TUTOR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 - </a:t>
            </a:r>
            <a:r>
              <a:rPr lang="it-IT" b="1" u="sng" dirty="0" smtClean="0"/>
              <a:t>CHI</a:t>
            </a:r>
            <a:r>
              <a:rPr lang="it-IT" dirty="0" smtClean="0"/>
              <a:t>: il </a:t>
            </a:r>
            <a:r>
              <a:rPr lang="it-IT" dirty="0" err="1" smtClean="0"/>
              <a:t>D.S.</a:t>
            </a:r>
            <a:r>
              <a:rPr lang="it-IT" dirty="0" smtClean="0"/>
              <a:t> individua il tutor per ogni docente neoassunto appartenente alla stessa classe di concorso o a classe affine.</a:t>
            </a:r>
          </a:p>
          <a:p>
            <a:pPr>
              <a:buFontTx/>
              <a:buChar char="-"/>
            </a:pPr>
            <a:r>
              <a:rPr lang="it-IT" b="1" u="sng" dirty="0" smtClean="0"/>
              <a:t>QUANDO</a:t>
            </a:r>
            <a:r>
              <a:rPr lang="it-IT" dirty="0" smtClean="0"/>
              <a:t>: ad inizio anno scolastico prima della procedura di iscrizione alle Scuole Polo.</a:t>
            </a:r>
          </a:p>
          <a:p>
            <a:pPr>
              <a:buFontTx/>
              <a:buChar char="-"/>
            </a:pPr>
            <a:r>
              <a:rPr lang="it-IT" b="1" u="sng" dirty="0" smtClean="0"/>
              <a:t>DOCUMENTAZIONE</a:t>
            </a:r>
            <a:r>
              <a:rPr lang="it-IT" dirty="0" smtClean="0"/>
              <a:t>: individuazione e nomina da parte del Dirigente Scolastico.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ISCRIZIONE SCUOLE POLO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it-IT" dirty="0" smtClean="0"/>
              <a:t> -   </a:t>
            </a:r>
            <a:r>
              <a:rPr lang="it-IT" b="1" u="sng" dirty="0" smtClean="0"/>
              <a:t>CHI:</a:t>
            </a:r>
            <a:r>
              <a:rPr lang="it-IT" dirty="0" smtClean="0"/>
              <a:t> </a:t>
            </a:r>
            <a:r>
              <a:rPr lang="it-IT" b="1" dirty="0" err="1" smtClean="0"/>
              <a:t>D.S.</a:t>
            </a:r>
            <a:r>
              <a:rPr lang="it-IT" b="1" dirty="0" smtClean="0"/>
              <a:t>, le </a:t>
            </a:r>
            <a:r>
              <a:rPr lang="it-IT" b="1" dirty="0"/>
              <a:t>scuole di </a:t>
            </a:r>
            <a:r>
              <a:rPr lang="it-IT" b="1" dirty="0" smtClean="0"/>
              <a:t>servizio e i neoassunti. </a:t>
            </a:r>
            <a:r>
              <a:rPr lang="it-IT" dirty="0" smtClean="0"/>
              <a:t>Le scuole dove si presta servizio invitano </a:t>
            </a:r>
            <a:r>
              <a:rPr lang="it-IT" dirty="0"/>
              <a:t>i </a:t>
            </a:r>
            <a:r>
              <a:rPr lang="it-IT" dirty="0" smtClean="0"/>
              <a:t>neoassunti </a:t>
            </a:r>
            <a:r>
              <a:rPr lang="it-IT" dirty="0"/>
              <a:t>a predisporre il bilancio delle </a:t>
            </a:r>
            <a:r>
              <a:rPr lang="it-IT" dirty="0" smtClean="0"/>
              <a:t>competenze, </a:t>
            </a:r>
            <a:r>
              <a:rPr lang="it-IT" dirty="0"/>
              <a:t>a </a:t>
            </a:r>
            <a:r>
              <a:rPr lang="it-IT" dirty="0" smtClean="0"/>
              <a:t>collegarsi</a:t>
            </a:r>
            <a:r>
              <a:rPr lang="it-IT" b="1" dirty="0" smtClean="0"/>
              <a:t> </a:t>
            </a:r>
            <a:r>
              <a:rPr lang="it-IT" dirty="0" smtClean="0"/>
              <a:t>alla </a:t>
            </a:r>
            <a:r>
              <a:rPr lang="it-IT" dirty="0"/>
              <a:t>piattaforma telematica </a:t>
            </a:r>
            <a:r>
              <a:rPr lang="it-IT" dirty="0" smtClean="0"/>
              <a:t>dedicata (</a:t>
            </a:r>
            <a:r>
              <a:rPr lang="it-IT" dirty="0" smtClean="0">
                <a:hlinkClick r:id="rId2"/>
              </a:rPr>
              <a:t>www.campania.docensnet.it</a:t>
            </a:r>
            <a:r>
              <a:rPr lang="it-IT" dirty="0" smtClean="0"/>
              <a:t>), e </a:t>
            </a:r>
            <a:r>
              <a:rPr lang="it-IT" dirty="0"/>
              <a:t>a seguire le istruzioni per </a:t>
            </a:r>
            <a:r>
              <a:rPr lang="it-IT" dirty="0" smtClean="0"/>
              <a:t>scegliere l’offerta </a:t>
            </a:r>
            <a:r>
              <a:rPr lang="it-IT" dirty="0"/>
              <a:t>formativa in relazione ai bisogni individuali, compilando il modulo di iscrizione on </a:t>
            </a:r>
            <a:r>
              <a:rPr lang="it-IT" dirty="0" err="1"/>
              <a:t>line</a:t>
            </a:r>
            <a:r>
              <a:rPr lang="it-IT" dirty="0"/>
              <a:t>.</a:t>
            </a:r>
            <a:endParaRPr lang="it-IT" dirty="0" smtClean="0"/>
          </a:p>
          <a:p>
            <a:pPr>
              <a:buFontTx/>
              <a:buChar char="-"/>
            </a:pPr>
            <a:r>
              <a:rPr lang="it-IT" b="1" u="sng" dirty="0" smtClean="0"/>
              <a:t>QUANDO</a:t>
            </a:r>
            <a:r>
              <a:rPr lang="it-IT" dirty="0" smtClean="0"/>
              <a:t>: inizi di novembre. L’USR pubblica la Circolare con la quale indica l’elenco delle Scuole Polo e la tempistica per l’iscrizione alle stesse</a:t>
            </a:r>
            <a:r>
              <a:rPr lang="it-IT" b="1" dirty="0" smtClean="0"/>
              <a:t>. Il </a:t>
            </a:r>
            <a:r>
              <a:rPr lang="it-IT" b="1" dirty="0" err="1" smtClean="0"/>
              <a:t>D.S.</a:t>
            </a:r>
            <a:r>
              <a:rPr lang="it-IT" b="1" dirty="0" smtClean="0"/>
              <a:t> deve assicurare la tempestiva e massima diffusione della Circolare</a:t>
            </a:r>
            <a:r>
              <a:rPr lang="it-IT" dirty="0" smtClean="0"/>
              <a:t>.</a:t>
            </a:r>
            <a:endParaRPr lang="it-IT" dirty="0"/>
          </a:p>
          <a:p>
            <a:pPr>
              <a:buFontTx/>
              <a:buChar char="-"/>
            </a:pPr>
            <a:r>
              <a:rPr lang="it-IT" b="1" u="sng" dirty="0" smtClean="0"/>
              <a:t>DOCUMENTAZIONE:</a:t>
            </a:r>
            <a:r>
              <a:rPr lang="it-IT" dirty="0" smtClean="0"/>
              <a:t> </a:t>
            </a:r>
            <a:r>
              <a:rPr lang="it-IT" b="1" dirty="0"/>
              <a:t>Salvare e stampare la domanda </a:t>
            </a:r>
            <a:r>
              <a:rPr lang="it-IT" b="1" dirty="0" smtClean="0"/>
              <a:t>registrata; Acquisire </a:t>
            </a:r>
            <a:r>
              <a:rPr lang="it-IT" b="1" dirty="0"/>
              <a:t>sul modulo, per la convalida dei dati dichiarati, il visto del Dirigente Scolastico della sede </a:t>
            </a:r>
            <a:r>
              <a:rPr lang="it-IT" b="1" dirty="0" smtClean="0"/>
              <a:t>di servizio</a:t>
            </a:r>
            <a:r>
              <a:rPr lang="it-IT" dirty="0" smtClean="0"/>
              <a:t>; </a:t>
            </a:r>
            <a:r>
              <a:rPr lang="it-IT" b="1" dirty="0" smtClean="0"/>
              <a:t>inoltro via </a:t>
            </a:r>
            <a:r>
              <a:rPr lang="it-IT" b="1" dirty="0"/>
              <a:t>e-mail del modulo </a:t>
            </a:r>
            <a:r>
              <a:rPr lang="it-IT" b="1" dirty="0" smtClean="0"/>
              <a:t>convalidato.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it-IT" sz="3600" b="1" dirty="0" smtClean="0"/>
              <a:t>BILANCIO INIZIALE DELLE COMPETENZE </a:t>
            </a:r>
            <a:r>
              <a:rPr lang="it-IT" sz="2800" b="1" dirty="0" smtClean="0"/>
              <a:t>1.</a:t>
            </a:r>
            <a:endParaRPr lang="it-IT" sz="28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it-IT" dirty="0" smtClean="0"/>
          </a:p>
          <a:p>
            <a:pPr>
              <a:buFontTx/>
              <a:buChar char="-"/>
            </a:pPr>
            <a:r>
              <a:rPr lang="it-IT" b="1" u="sng" dirty="0" smtClean="0"/>
              <a:t>CHI</a:t>
            </a:r>
            <a:r>
              <a:rPr lang="it-IT" dirty="0" smtClean="0"/>
              <a:t>: neoassunto, tutor.</a:t>
            </a:r>
          </a:p>
          <a:p>
            <a:pPr>
              <a:buFontTx/>
              <a:buChar char="-"/>
            </a:pPr>
            <a:r>
              <a:rPr lang="it-IT" b="1" u="sng" dirty="0" smtClean="0"/>
              <a:t>DOVE</a:t>
            </a:r>
            <a:r>
              <a:rPr lang="it-IT" dirty="0" smtClean="0"/>
              <a:t>: piattaforma (ambiente privato) online INDIRE (</a:t>
            </a:r>
            <a:r>
              <a:rPr lang="it-IT" dirty="0" smtClean="0">
                <a:hlinkClick r:id="rId2"/>
              </a:rPr>
              <a:t>https://neoassunti.indire.it/2022/</a:t>
            </a:r>
            <a:r>
              <a:rPr lang="it-IT" dirty="0" smtClean="0"/>
              <a:t>)</a:t>
            </a:r>
          </a:p>
          <a:p>
            <a:pPr>
              <a:buFontTx/>
              <a:buChar char="-"/>
            </a:pPr>
            <a:r>
              <a:rPr lang="it-IT" b="1" u="sng" dirty="0" smtClean="0"/>
              <a:t>QUANDO</a:t>
            </a:r>
            <a:r>
              <a:rPr lang="it-IT" dirty="0" smtClean="0"/>
              <a:t>: entro i primi due mesi dalla presa di servizio e all’apertura dell’ambiente privato. </a:t>
            </a:r>
          </a:p>
          <a:p>
            <a:pPr>
              <a:buFontTx/>
              <a:buChar char="-"/>
            </a:pPr>
            <a:r>
              <a:rPr lang="it-IT" b="1" u="sng" dirty="0" smtClean="0"/>
              <a:t>COSA FARE</a:t>
            </a:r>
            <a:r>
              <a:rPr lang="it-IT" dirty="0" smtClean="0"/>
              <a:t>: compilazione, con l’aiuto del tutor, dell’area/sezione dedicata al bilancio iniziale.</a:t>
            </a:r>
            <a:r>
              <a:rPr lang="it-IT" b="1" dirty="0"/>
              <a:t> </a:t>
            </a:r>
            <a:r>
              <a:rPr lang="it-IT" b="1" dirty="0" smtClean="0"/>
              <a:t>La compilazione del bilancio è propedeutica al Patto per lo sviluppo professionale (Patto formativo). </a:t>
            </a:r>
            <a:r>
              <a:rPr lang="it-IT" dirty="0" smtClean="0"/>
              <a:t>Se l’ambiente privato è ancora chiuso si può compilare il modulo fornito dall’USR</a:t>
            </a:r>
            <a:r>
              <a:rPr lang="it-IT" dirty="0"/>
              <a:t> </a:t>
            </a:r>
            <a:r>
              <a:rPr lang="it-IT" dirty="0" smtClean="0"/>
              <a:t>che ricalca quello della sezione su INDIRE. Una volta compilato deve essere consegnato al DS tramite protocollo (se richiesto dalla Scuola).</a:t>
            </a:r>
          </a:p>
          <a:p>
            <a:pPr>
              <a:buFontTx/>
              <a:buChar char="-"/>
            </a:pPr>
            <a:r>
              <a:rPr lang="it-IT" b="1" u="sng" dirty="0" smtClean="0"/>
              <a:t>DOCUMENTAZIONE</a:t>
            </a:r>
            <a:r>
              <a:rPr lang="it-IT" dirty="0" smtClean="0"/>
              <a:t>: Bilancio iniziale delle competenze in .pdf (scaricabile dalla piattaforma INDIRE) oppure modulo fornito dall’USR.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it-IT" sz="3600" b="1" dirty="0" smtClean="0"/>
              <a:t>BILANCIO INIZIALE DELLE COMPETENZE </a:t>
            </a:r>
            <a:r>
              <a:rPr lang="it-IT" sz="2800" b="1" dirty="0" smtClean="0"/>
              <a:t>2.</a:t>
            </a:r>
            <a:endParaRPr lang="it-IT" sz="28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6064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endParaRPr lang="it-IT" dirty="0" smtClean="0"/>
          </a:p>
          <a:p>
            <a:pPr marL="514350" indent="-514350">
              <a:buFont typeface="Wingdings" pitchFamily="2" charset="2"/>
              <a:buChar char="ü"/>
            </a:pPr>
            <a:r>
              <a:rPr lang="it-IT" b="1" u="sng" dirty="0" smtClean="0"/>
              <a:t>FINALITA’</a:t>
            </a:r>
            <a:r>
              <a:rPr lang="it-IT" dirty="0" smtClean="0"/>
              <a:t>: il Bilancio </a:t>
            </a:r>
            <a:r>
              <a:rPr lang="it-IT" dirty="0"/>
              <a:t>consente al </a:t>
            </a:r>
            <a:r>
              <a:rPr lang="it-IT" dirty="0" smtClean="0"/>
              <a:t>neoassunto di: </a:t>
            </a:r>
            <a:r>
              <a:rPr lang="it-IT" i="1" dirty="0" smtClean="0"/>
              <a:t>auto-valutare le proprie competenze</a:t>
            </a:r>
            <a:r>
              <a:rPr lang="it-IT" dirty="0" smtClean="0"/>
              <a:t>; </a:t>
            </a:r>
            <a:r>
              <a:rPr lang="it-IT" i="1" dirty="0" smtClean="0"/>
              <a:t>individuare </a:t>
            </a:r>
            <a:r>
              <a:rPr lang="it-IT" i="1" dirty="0"/>
              <a:t>elementi sui quali far convergere l’attenzione del </a:t>
            </a:r>
            <a:r>
              <a:rPr lang="it-IT" i="1" dirty="0" smtClean="0"/>
              <a:t>tutor</a:t>
            </a:r>
            <a:r>
              <a:rPr lang="it-IT" dirty="0" smtClean="0"/>
              <a:t>; </a:t>
            </a:r>
            <a:r>
              <a:rPr lang="it-IT" i="1" dirty="0" smtClean="0"/>
              <a:t>predisporre </a:t>
            </a:r>
            <a:r>
              <a:rPr lang="it-IT" i="1" dirty="0"/>
              <a:t>una documentazione didattica chiara e coerente con i propri bisogni </a:t>
            </a:r>
            <a:r>
              <a:rPr lang="it-IT" dirty="0"/>
              <a:t>(dal Patto formativo ai Bisogni futuri</a:t>
            </a:r>
            <a:r>
              <a:rPr lang="it-IT" dirty="0" smtClean="0"/>
              <a:t>) (...); (art</a:t>
            </a:r>
            <a:r>
              <a:rPr lang="it-IT" dirty="0"/>
              <a:t>. 13, DM 850/2015</a:t>
            </a:r>
            <a:r>
              <a:rPr lang="it-IT" dirty="0" smtClean="0"/>
              <a:t>).</a:t>
            </a:r>
          </a:p>
          <a:p>
            <a:pPr>
              <a:buFont typeface="Wingdings" pitchFamily="2" charset="2"/>
              <a:buChar char="ü"/>
            </a:pPr>
            <a:r>
              <a:rPr lang="it-IT" b="1" u="sng" dirty="0" smtClean="0"/>
              <a:t>COME SI FA</a:t>
            </a:r>
            <a:r>
              <a:rPr lang="it-IT" dirty="0" smtClean="0"/>
              <a:t>: </a:t>
            </a:r>
            <a:r>
              <a:rPr lang="it-IT" dirty="0"/>
              <a:t>Il Bilancio è strutturato in </a:t>
            </a:r>
            <a:r>
              <a:rPr lang="it-IT" b="1" dirty="0"/>
              <a:t>3</a:t>
            </a:r>
            <a:r>
              <a:rPr lang="it-IT" dirty="0"/>
              <a:t> </a:t>
            </a:r>
            <a:r>
              <a:rPr lang="it-IT" b="1" dirty="0" smtClean="0"/>
              <a:t>AREE</a:t>
            </a:r>
            <a:r>
              <a:rPr lang="it-IT" dirty="0" smtClean="0"/>
              <a:t>; </a:t>
            </a:r>
            <a:r>
              <a:rPr lang="it-IT" dirty="0"/>
              <a:t>ogni area è a sua volta articolata in</a:t>
            </a:r>
            <a:r>
              <a:rPr lang="it-IT" b="1" dirty="0"/>
              <a:t> 3</a:t>
            </a:r>
            <a:r>
              <a:rPr lang="it-IT" dirty="0"/>
              <a:t> </a:t>
            </a:r>
            <a:r>
              <a:rPr lang="it-IT" b="1" dirty="0" smtClean="0"/>
              <a:t>AMBITI</a:t>
            </a:r>
            <a:r>
              <a:rPr lang="it-IT" dirty="0" smtClean="0"/>
              <a:t>, </a:t>
            </a:r>
            <a:r>
              <a:rPr lang="it-IT" dirty="0"/>
              <a:t>per un totale di</a:t>
            </a:r>
            <a:r>
              <a:rPr lang="it-IT" b="1" dirty="0"/>
              <a:t> 9 </a:t>
            </a:r>
            <a:r>
              <a:rPr lang="it-IT" b="1" dirty="0" smtClean="0"/>
              <a:t>AMBITI; ogni ambito  contiene un numero variabile di competenze o DESCRITTORI </a:t>
            </a:r>
            <a:r>
              <a:rPr lang="it-IT" b="1" dirty="0" err="1" smtClean="0"/>
              <a:t>DI</a:t>
            </a:r>
            <a:r>
              <a:rPr lang="it-IT" b="1" dirty="0" smtClean="0"/>
              <a:t> COMPETENZE. </a:t>
            </a:r>
          </a:p>
          <a:p>
            <a:pPr>
              <a:buNone/>
            </a:pPr>
            <a:endParaRPr lang="it-IT" b="1" dirty="0" smtClean="0"/>
          </a:p>
          <a:p>
            <a:pPr>
              <a:buFont typeface="Wingdings" pitchFamily="2" charset="2"/>
              <a:buChar char="Ø"/>
            </a:pPr>
            <a:r>
              <a:rPr lang="it-IT" b="1" u="sng" dirty="0" smtClean="0"/>
              <a:t>SCEGLIERE per ogni AMBITO</a:t>
            </a:r>
            <a:r>
              <a:rPr lang="it-IT" u="sng" dirty="0" smtClean="0"/>
              <a:t> di ciascuna </a:t>
            </a:r>
            <a:r>
              <a:rPr lang="it-IT" b="1" u="sng" dirty="0" smtClean="0"/>
              <a:t>AREA</a:t>
            </a:r>
            <a:r>
              <a:rPr lang="it-IT" u="sng" dirty="0" smtClean="0"/>
              <a:t>  </a:t>
            </a:r>
            <a:r>
              <a:rPr lang="it-IT" u="sng" dirty="0"/>
              <a:t>fino a un </a:t>
            </a:r>
            <a:r>
              <a:rPr lang="it-IT" b="1" u="sng" dirty="0" smtClean="0"/>
              <a:t>MASSIMO </a:t>
            </a:r>
            <a:r>
              <a:rPr lang="it-IT" b="1" u="sng" dirty="0" err="1" smtClean="0"/>
              <a:t>DI</a:t>
            </a:r>
            <a:r>
              <a:rPr lang="it-IT" b="1" u="sng" dirty="0" smtClean="0"/>
              <a:t> TRE DESCRITTORI </a:t>
            </a:r>
            <a:r>
              <a:rPr lang="it-IT" b="1" u="sng" dirty="0" err="1" smtClean="0"/>
              <a:t>DI</a:t>
            </a:r>
            <a:r>
              <a:rPr lang="it-IT" b="1" u="sng" dirty="0" smtClean="0"/>
              <a:t> COMPETENZA</a:t>
            </a:r>
            <a:r>
              <a:rPr lang="it-IT" b="1" i="1" u="sng" dirty="0" smtClean="0"/>
              <a:t> </a:t>
            </a:r>
            <a:r>
              <a:rPr lang="it-IT" b="1" u="sng" dirty="0" smtClean="0"/>
              <a:t>e ELABORARE UN TESTO </a:t>
            </a:r>
            <a:r>
              <a:rPr lang="it-IT" b="1" u="sng" dirty="0" err="1" smtClean="0"/>
              <a:t>DI</a:t>
            </a:r>
            <a:r>
              <a:rPr lang="it-IT" b="1" u="sng" dirty="0" smtClean="0"/>
              <a:t> MASSIMO 3.000 BATTUTE</a:t>
            </a:r>
            <a:r>
              <a:rPr lang="it-IT" u="sng" dirty="0" smtClean="0"/>
              <a:t> spazi </a:t>
            </a:r>
            <a:r>
              <a:rPr lang="it-IT" u="sng" dirty="0"/>
              <a:t>inclusi, </a:t>
            </a:r>
            <a:r>
              <a:rPr lang="it-IT" b="1" u="sng" dirty="0" smtClean="0"/>
              <a:t>PER MOTIVARE LE RAGIONI DELLA SCELTA</a:t>
            </a:r>
            <a:r>
              <a:rPr lang="it-IT" dirty="0" smtClean="0"/>
              <a:t> </a:t>
            </a:r>
            <a:r>
              <a:rPr lang="it-IT" dirty="0"/>
              <a:t>e il livello di competenza percepito</a:t>
            </a:r>
            <a:r>
              <a:rPr lang="it-IT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it-IT" b="1" u="sng" dirty="0" smtClean="0"/>
              <a:t>SCELTA DELLE COMPETENZE IN BASE AI SEGUENTI CRITERI</a:t>
            </a:r>
            <a:r>
              <a:rPr lang="it-IT" dirty="0" smtClean="0"/>
              <a:t>:</a:t>
            </a:r>
          </a:p>
          <a:p>
            <a:pPr lvl="0"/>
            <a:r>
              <a:rPr lang="it-IT" b="1" u="sng" dirty="0" smtClean="0"/>
              <a:t>Competenze non possedute</a:t>
            </a:r>
            <a:r>
              <a:rPr lang="it-IT" b="1" dirty="0" smtClean="0"/>
              <a:t> che, però, si ritengono importanti e si vorrebbero acquisire;</a:t>
            </a:r>
            <a:endParaRPr lang="it-IT" dirty="0" smtClean="0"/>
          </a:p>
          <a:p>
            <a:pPr lvl="0"/>
            <a:r>
              <a:rPr lang="it-IT" b="1" u="sng" dirty="0" smtClean="0"/>
              <a:t>Competenze note</a:t>
            </a:r>
            <a:r>
              <a:rPr lang="it-IT" b="1" dirty="0" smtClean="0"/>
              <a:t>, ma che di cui si vorrebbero approfondire alcuni aspetti</a:t>
            </a:r>
            <a:r>
              <a:rPr lang="it-IT" dirty="0" smtClean="0"/>
              <a:t>;</a:t>
            </a:r>
          </a:p>
          <a:p>
            <a:pPr lvl="0"/>
            <a:r>
              <a:rPr lang="it-IT" b="1" u="sng" dirty="0" smtClean="0"/>
              <a:t>Competenze che si ritiene di possedere</a:t>
            </a:r>
            <a:r>
              <a:rPr lang="it-IT" b="1" dirty="0" smtClean="0"/>
              <a:t> a un livello adeguato o nelle quali ci si percepisce come esperti.</a:t>
            </a:r>
            <a:endParaRPr lang="it-IT" dirty="0" smtClean="0"/>
          </a:p>
          <a:p>
            <a:pPr>
              <a:buFont typeface="Wingdings" pitchFamily="2" charset="2"/>
              <a:buChar char="Ø"/>
            </a:pPr>
            <a:endParaRPr lang="it-IT" dirty="0"/>
          </a:p>
          <a:p>
            <a:pPr lvl="0">
              <a:buFont typeface="Wingdings" pitchFamily="2" charset="2"/>
              <a:buChar char="ü"/>
            </a:pPr>
            <a:r>
              <a:rPr lang="it-IT" i="1" dirty="0" smtClean="0"/>
              <a:t>Il Bilancio di competenze iniziale non è soggetto a valutazione</a:t>
            </a:r>
          </a:p>
          <a:p>
            <a:pPr lvl="0"/>
            <a:endParaRPr lang="it-IT" dirty="0"/>
          </a:p>
          <a:p>
            <a:pPr>
              <a:buFontTx/>
              <a:buChar char="-"/>
            </a:pPr>
            <a:endParaRPr lang="it-IT" dirty="0" smtClean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17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/>
              <a:t>PATTO PER LO SVILUPPO PROFESSIONALE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it-IT" dirty="0" smtClean="0"/>
          </a:p>
          <a:p>
            <a:pPr>
              <a:buFontTx/>
              <a:buChar char="-"/>
            </a:pPr>
            <a:r>
              <a:rPr lang="it-IT" b="1" u="sng" dirty="0" smtClean="0"/>
              <a:t>CHI</a:t>
            </a:r>
            <a:r>
              <a:rPr lang="it-IT" dirty="0" smtClean="0"/>
              <a:t>: </a:t>
            </a:r>
            <a:r>
              <a:rPr lang="it-IT" b="1" dirty="0" smtClean="0"/>
              <a:t>Dirigente Scolastico </a:t>
            </a:r>
            <a:r>
              <a:rPr lang="it-IT" dirty="0" smtClean="0"/>
              <a:t>(convoca il neoassunto per la stipula del Patto), </a:t>
            </a:r>
            <a:r>
              <a:rPr lang="it-IT" b="1" dirty="0" smtClean="0"/>
              <a:t>neoassunto</a:t>
            </a:r>
            <a:r>
              <a:rPr lang="it-IT" dirty="0" smtClean="0"/>
              <a:t>, </a:t>
            </a:r>
            <a:r>
              <a:rPr lang="it-IT" b="1" dirty="0" smtClean="0"/>
              <a:t>tutor</a:t>
            </a:r>
            <a:r>
              <a:rPr lang="it-IT" dirty="0" smtClean="0"/>
              <a:t>.</a:t>
            </a:r>
          </a:p>
          <a:p>
            <a:pPr>
              <a:buFontTx/>
              <a:buChar char="-"/>
            </a:pPr>
            <a:r>
              <a:rPr lang="it-IT" b="1" u="sng" dirty="0" smtClean="0"/>
              <a:t>DOVE</a:t>
            </a:r>
            <a:r>
              <a:rPr lang="it-IT" dirty="0" smtClean="0"/>
              <a:t>: Scuola di titolarità</a:t>
            </a:r>
          </a:p>
          <a:p>
            <a:pPr>
              <a:buFontTx/>
              <a:buChar char="-"/>
            </a:pPr>
            <a:r>
              <a:rPr lang="it-IT" b="1" u="sng" dirty="0" smtClean="0"/>
              <a:t>QUANDO</a:t>
            </a:r>
            <a:r>
              <a:rPr lang="it-IT" dirty="0" smtClean="0"/>
              <a:t>: subito dopo aver compilato il Bilancio iniziale delle competenze. </a:t>
            </a:r>
          </a:p>
          <a:p>
            <a:pPr>
              <a:buFontTx/>
              <a:buChar char="-"/>
            </a:pPr>
            <a:r>
              <a:rPr lang="it-IT" b="1" u="sng" dirty="0" smtClean="0"/>
              <a:t>COSA FARE</a:t>
            </a:r>
            <a:r>
              <a:rPr lang="it-IT" dirty="0" smtClean="0"/>
              <a:t>: compilazione, con l’aiuto del tutor, del Modello del Patto fornito dalla Scuola. Una volta compilato lo si discute con il Dirigente Scolastico e lo si firma (</a:t>
            </a:r>
            <a:r>
              <a:rPr lang="it-IT" dirty="0" err="1" smtClean="0"/>
              <a:t>firma</a:t>
            </a:r>
            <a:r>
              <a:rPr lang="it-IT" dirty="0" smtClean="0"/>
              <a:t> del DS e del neoassunto, qualche modello prevede anche la firma del tutor).</a:t>
            </a:r>
          </a:p>
          <a:p>
            <a:pPr>
              <a:buFontTx/>
              <a:buChar char="-"/>
            </a:pPr>
            <a:r>
              <a:rPr lang="it-IT" b="1" u="sng" dirty="0" smtClean="0"/>
              <a:t>COME SI FA</a:t>
            </a:r>
            <a:r>
              <a:rPr lang="it-IT" dirty="0" smtClean="0"/>
              <a:t>: sulla base del Bilancio iniziale delle competenze si riportano sul modello di Patto fornito dalla Scuola le competenze da acquisire o rafforzare (in genere sul modello si riportano le tre AREE del Bilancio dove inserire  i descrittori degli ambiti segnalati dal neoassunto sul bilancio) .</a:t>
            </a:r>
          </a:p>
          <a:p>
            <a:pPr>
              <a:buFontTx/>
              <a:buChar char="-"/>
            </a:pPr>
            <a:r>
              <a:rPr lang="it-IT" b="1" u="sng" dirty="0" smtClean="0"/>
              <a:t>DOCUMENTAZIONE</a:t>
            </a:r>
            <a:r>
              <a:rPr lang="it-IT" dirty="0" smtClean="0"/>
              <a:t>: </a:t>
            </a:r>
            <a:r>
              <a:rPr lang="it-IT" b="1" dirty="0" smtClean="0"/>
              <a:t>modulo del Patto per lo sviluppo professionale fornito dalla Scuola.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457200" y="332656"/>
          <a:ext cx="8229600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6" name="Freccia a sinistra 5"/>
          <p:cNvSpPr/>
          <p:nvPr/>
        </p:nvSpPr>
        <p:spPr>
          <a:xfrm>
            <a:off x="6948264" y="476672"/>
            <a:ext cx="1224136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/>
              <a:t>CHI DEVE SVOLGERE L’ ANNO </a:t>
            </a:r>
            <a:r>
              <a:rPr lang="it-IT" sz="3200" b="1" dirty="0" err="1" smtClean="0"/>
              <a:t>DI</a:t>
            </a:r>
            <a:r>
              <a:rPr lang="it-IT" sz="3200" b="1" dirty="0" smtClean="0"/>
              <a:t> PROVA </a:t>
            </a:r>
            <a:br>
              <a:rPr lang="it-IT" sz="3200" b="1" dirty="0" smtClean="0"/>
            </a:br>
            <a:r>
              <a:rPr lang="it-IT" sz="2000" dirty="0" smtClean="0"/>
              <a:t>(DM 850 DEL 27/10/2015, </a:t>
            </a:r>
            <a:r>
              <a:rPr lang="it-IT" sz="2000" dirty="0" err="1" smtClean="0"/>
              <a:t>CM</a:t>
            </a:r>
            <a:r>
              <a:rPr lang="it-IT" sz="2000" dirty="0" smtClean="0"/>
              <a:t> 30345 DEL 4/10/’21 E NOTA DELL’11/10/’21)</a:t>
            </a: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it-IT" dirty="0" smtClean="0"/>
              <a:t>Neoassunti </a:t>
            </a:r>
            <a:r>
              <a:rPr lang="it-IT" dirty="0"/>
              <a:t>a tempo indeterminato al primo anno di servizio;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Assunti </a:t>
            </a:r>
            <a:r>
              <a:rPr lang="it-IT" dirty="0"/>
              <a:t>a tempo indeterminato negli anni precedenti per i quali sia stata richiesta </a:t>
            </a:r>
            <a:r>
              <a:rPr lang="it-IT" dirty="0" smtClean="0"/>
              <a:t>la proroga </a:t>
            </a:r>
            <a:r>
              <a:rPr lang="it-IT" dirty="0"/>
              <a:t>del periodo di formazione e prova o che non abbiano potuto completarlo;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Personale che deve ripetere l’anno di prova (valutazione negativa);</a:t>
            </a:r>
            <a:endParaRPr lang="it-IT" dirty="0"/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Personale </a:t>
            </a:r>
            <a:r>
              <a:rPr lang="it-IT" dirty="0"/>
              <a:t>che abbia ottenuto il passaggio di ruolo;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Personale </a:t>
            </a:r>
            <a:r>
              <a:rPr lang="it-IT" dirty="0"/>
              <a:t>neoassunto su posti di cui all’art. 59, comma 4 del D.L. 73/2021 convertito </a:t>
            </a:r>
            <a:r>
              <a:rPr lang="it-IT" dirty="0" smtClean="0"/>
              <a:t>con modificazioni </a:t>
            </a:r>
            <a:r>
              <a:rPr lang="it-IT" dirty="0"/>
              <a:t>dalla Legge 106/2021, </a:t>
            </a:r>
            <a:r>
              <a:rPr lang="it-IT" b="1" u="sng" dirty="0"/>
              <a:t>con prova disciplinare successiva secondo </a:t>
            </a:r>
            <a:r>
              <a:rPr lang="it-IT" b="1" u="sng" dirty="0" smtClean="0"/>
              <a:t>le disposizioni </a:t>
            </a:r>
            <a:r>
              <a:rPr lang="it-IT" b="1" u="sng" dirty="0"/>
              <a:t>di cui al DM </a:t>
            </a:r>
            <a:r>
              <a:rPr lang="it-IT" b="1" u="sng" dirty="0" smtClean="0"/>
              <a:t>242/2021</a:t>
            </a:r>
            <a:r>
              <a:rPr lang="it-IT" dirty="0" smtClean="0"/>
              <a:t>; 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Docenti assunti con contratto a tempo determinato nell’</a:t>
            </a:r>
            <a:r>
              <a:rPr lang="it-IT" dirty="0" err="1" smtClean="0"/>
              <a:t>a.s.</a:t>
            </a:r>
            <a:r>
              <a:rPr lang="it-IT" dirty="0" smtClean="0"/>
              <a:t> 2018/2019 da DDG 85/2018 e per i quali sia stato prorogato il periodo di prova o in caso di valutazione negativa, dovranno svolgere o ripetere il periodo di formazione e prova secondo quanto previsto dalla nota AOODGPER </a:t>
            </a:r>
            <a:r>
              <a:rPr lang="it-IT" dirty="0" err="1" smtClean="0"/>
              <a:t>prot</a:t>
            </a:r>
            <a:r>
              <a:rPr lang="it-IT" dirty="0" smtClean="0"/>
              <a:t>. n. 41693 del 21/09/2018 - </a:t>
            </a:r>
            <a:r>
              <a:rPr lang="it-IT" b="1" dirty="0" smtClean="0"/>
              <a:t>percorso annuale FIT. </a:t>
            </a:r>
            <a:endParaRPr lang="it-IT" b="1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GIORNI</a:t>
            </a:r>
            <a:r>
              <a:rPr lang="it-IT" dirty="0" smtClean="0"/>
              <a:t> </a:t>
            </a:r>
            <a:r>
              <a:rPr lang="it-IT" b="1" dirty="0" err="1" smtClean="0"/>
              <a:t>DI</a:t>
            </a:r>
            <a:r>
              <a:rPr lang="it-IT" b="1" dirty="0" smtClean="0"/>
              <a:t> SERVIZIO UTILI 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 superamento del periodo di formazione e prova è subordinato allo svolgimento del servizio effettivamente prestato per almeno </a:t>
            </a:r>
            <a:r>
              <a:rPr lang="it-IT" b="1" u="sng" dirty="0" smtClean="0"/>
              <a:t>180</a:t>
            </a:r>
            <a:r>
              <a:rPr lang="it-IT" b="1" dirty="0" smtClean="0"/>
              <a:t> </a:t>
            </a:r>
            <a:r>
              <a:rPr lang="it-IT" b="1" dirty="0"/>
              <a:t>giorni nel corso dell'anno scolastico, di cui almeno </a:t>
            </a:r>
            <a:r>
              <a:rPr lang="it-IT" b="1" u="sng" dirty="0" smtClean="0"/>
              <a:t>120</a:t>
            </a:r>
            <a:r>
              <a:rPr lang="it-IT" b="1" dirty="0" smtClean="0"/>
              <a:t> </a:t>
            </a:r>
            <a:r>
              <a:rPr lang="it-IT" b="1" dirty="0"/>
              <a:t>per le attività didattiche. 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it-IT" sz="3600" b="1" i="1" dirty="0" smtClean="0"/>
              <a:t>PERCORSO F.I.T. </a:t>
            </a:r>
            <a:r>
              <a:rPr lang="it-IT" sz="3600" dirty="0" smtClean="0"/>
              <a:t>– </a:t>
            </a:r>
            <a:r>
              <a:rPr lang="it-IT" sz="3600" b="1" dirty="0" smtClean="0"/>
              <a:t>ADEMPIMENTI </a:t>
            </a:r>
            <a:br>
              <a:rPr lang="it-IT" sz="3600" b="1" dirty="0" smtClean="0"/>
            </a:br>
            <a:r>
              <a:rPr lang="it-IT" sz="2000" dirty="0" smtClean="0"/>
              <a:t>(DM 984/2017 e Nota 41693 del 21/09/2018)</a:t>
            </a: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 fontScale="62500" lnSpcReduction="20000"/>
          </a:bodyPr>
          <a:lstStyle/>
          <a:p>
            <a:r>
              <a:rPr lang="it-IT" b="1" u="sng" dirty="0" smtClean="0"/>
              <a:t>180</a:t>
            </a:r>
            <a:r>
              <a:rPr lang="it-IT" dirty="0" smtClean="0"/>
              <a:t> giorni di servizio effettivamente prestato, dei quali almeno </a:t>
            </a:r>
            <a:r>
              <a:rPr lang="it-IT" b="1" u="sng" dirty="0" smtClean="0"/>
              <a:t>120</a:t>
            </a:r>
            <a:r>
              <a:rPr lang="it-IT" b="1" dirty="0" smtClean="0"/>
              <a:t> </a:t>
            </a:r>
            <a:r>
              <a:rPr lang="it-IT" dirty="0" smtClean="0"/>
              <a:t>giorni per l’attività didattica.</a:t>
            </a:r>
          </a:p>
          <a:p>
            <a:r>
              <a:rPr lang="it-IT" b="1" u="sng" dirty="0" smtClean="0"/>
              <a:t>Progettazione didattica annuale</a:t>
            </a:r>
            <a:r>
              <a:rPr lang="it-IT" u="sng" dirty="0" smtClean="0"/>
              <a:t> </a:t>
            </a:r>
            <a:r>
              <a:rPr lang="it-IT" dirty="0" smtClean="0"/>
              <a:t>con l’assistenza del tutor.</a:t>
            </a:r>
          </a:p>
          <a:p>
            <a:r>
              <a:rPr lang="it-IT" dirty="0" smtClean="0"/>
              <a:t>Elaborazione di un </a:t>
            </a:r>
            <a:r>
              <a:rPr lang="it-IT" b="1" u="sng" dirty="0" smtClean="0"/>
              <a:t>progetto di ricerca-azione </a:t>
            </a:r>
            <a:r>
              <a:rPr lang="it-IT" dirty="0" smtClean="0"/>
              <a:t>(modello dell’USR oppure della Scuola).</a:t>
            </a:r>
          </a:p>
          <a:p>
            <a:r>
              <a:rPr lang="it-IT" b="1" u="sng" dirty="0" smtClean="0"/>
              <a:t>Verifiche in itinere</a:t>
            </a:r>
            <a:r>
              <a:rPr lang="it-IT" dirty="0" smtClean="0"/>
              <a:t>, a cui sono dedicate almeno </a:t>
            </a:r>
            <a:r>
              <a:rPr lang="it-IT" b="1" u="sng" dirty="0" smtClean="0"/>
              <a:t>24 ore</a:t>
            </a:r>
            <a:r>
              <a:rPr lang="it-IT" b="1" dirty="0" smtClean="0"/>
              <a:t>.</a:t>
            </a:r>
          </a:p>
          <a:p>
            <a:r>
              <a:rPr lang="it-IT" b="1" u="sng" dirty="0" smtClean="0"/>
              <a:t>Portfolio professionale</a:t>
            </a:r>
            <a:r>
              <a:rPr lang="it-IT" u="sng" dirty="0" smtClean="0"/>
              <a:t> </a:t>
            </a:r>
            <a:r>
              <a:rPr lang="it-IT" dirty="0" smtClean="0"/>
              <a:t>contenente: a) il </a:t>
            </a:r>
            <a:r>
              <a:rPr lang="it-IT" u="sng" dirty="0" smtClean="0"/>
              <a:t>curriculum formativo </a:t>
            </a:r>
            <a:r>
              <a:rPr lang="it-IT" dirty="0" smtClean="0"/>
              <a:t>e professionale; b) il </a:t>
            </a:r>
            <a:r>
              <a:rPr lang="it-IT" u="sng" dirty="0" smtClean="0"/>
              <a:t>bilancio delle competenze</a:t>
            </a:r>
            <a:r>
              <a:rPr lang="it-IT" dirty="0" smtClean="0"/>
              <a:t>, da redigersi all’inizio e al termine del percorso; c) la </a:t>
            </a:r>
            <a:r>
              <a:rPr lang="it-IT" i="1" dirty="0" smtClean="0"/>
              <a:t>progettazione didattica annuale </a:t>
            </a:r>
            <a:r>
              <a:rPr lang="it-IT" dirty="0" smtClean="0"/>
              <a:t>(art. 5, comma 3); d) il </a:t>
            </a:r>
            <a:r>
              <a:rPr lang="it-IT" u="sng" dirty="0" smtClean="0"/>
              <a:t>progetto di ricerca-azione </a:t>
            </a:r>
            <a:r>
              <a:rPr lang="it-IT" dirty="0" smtClean="0"/>
              <a:t>(art. 4); e) il </a:t>
            </a:r>
            <a:r>
              <a:rPr lang="it-IT" u="sng" dirty="0" smtClean="0"/>
              <a:t>piano di sviluppo professionale</a:t>
            </a:r>
            <a:r>
              <a:rPr lang="it-IT" dirty="0" smtClean="0"/>
              <a:t>.</a:t>
            </a:r>
            <a:endParaRPr lang="it-IT" b="1" dirty="0" smtClean="0"/>
          </a:p>
          <a:p>
            <a:r>
              <a:rPr lang="it-IT" b="1" dirty="0" smtClean="0"/>
              <a:t>Valutazione finale - Commissione</a:t>
            </a:r>
            <a:r>
              <a:rPr lang="it-IT" dirty="0" smtClean="0"/>
              <a:t>. La Commissione è composta dal DS che la presiede, tre docenti della Scuola di servizio ed il Tutor.</a:t>
            </a:r>
          </a:p>
          <a:p>
            <a:r>
              <a:rPr lang="it-IT" b="1" u="sng" dirty="0" smtClean="0"/>
              <a:t>A differenza del Comitato di Valutazione per i neoassunti non FIT</a:t>
            </a:r>
            <a:r>
              <a:rPr lang="it-IT" b="1" dirty="0" smtClean="0"/>
              <a:t>, </a:t>
            </a:r>
            <a:r>
              <a:rPr lang="it-IT" b="1" u="sng" dirty="0" smtClean="0"/>
              <a:t>è la delibera della Commissione e non del Dirigente scolastico a determinare il superamento o meno dell’anno FIT.</a:t>
            </a:r>
            <a:r>
              <a:rPr lang="it-IT" dirty="0" smtClean="0"/>
              <a:t> In caso di valutazione finale positiva, il docente è assunto a tempo indeterminato; in caso di valutazione negativa, il contratto è risolto alla scadenza e il percorso annuale non è ripetibile.</a:t>
            </a:r>
            <a:endParaRPr lang="it-IT" b="1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DURATA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50 ORE </a:t>
            </a:r>
            <a:r>
              <a:rPr lang="it-IT" dirty="0" err="1" smtClean="0"/>
              <a:t>DI</a:t>
            </a:r>
            <a:r>
              <a:rPr lang="it-IT" dirty="0" smtClean="0"/>
              <a:t> IMPEGNO COMPLESSIVO COSI’ SUDDIVISE:</a:t>
            </a:r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5</a:t>
            </a:fld>
            <a:endParaRPr lang="it-IT"/>
          </a:p>
        </p:txBody>
      </p:sp>
      <p:pic>
        <p:nvPicPr>
          <p:cNvPr id="4" name="Immagine 3" descr="DURATA ANNO DI FORMAZIONE E PRO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204864"/>
            <a:ext cx="8280920" cy="352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it-IT" sz="2800" b="1" dirty="0" smtClean="0"/>
              <a:t>1. INCONTRI PROPEDEUTICI E FINALI</a:t>
            </a:r>
            <a:endParaRPr lang="it-IT" sz="28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44616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it-IT" b="1" u="sng" dirty="0" smtClean="0"/>
              <a:t>DURATA</a:t>
            </a:r>
            <a:r>
              <a:rPr lang="it-IT" dirty="0" smtClean="0"/>
              <a:t>: </a:t>
            </a:r>
            <a:r>
              <a:rPr lang="it-IT" b="1" u="sng" dirty="0" smtClean="0"/>
              <a:t>6 ore </a:t>
            </a:r>
            <a:r>
              <a:rPr lang="it-IT" b="1" dirty="0" smtClean="0"/>
              <a:t>totali </a:t>
            </a:r>
            <a:r>
              <a:rPr lang="it-IT" dirty="0" smtClean="0"/>
              <a:t>divise in: </a:t>
            </a:r>
            <a:r>
              <a:rPr lang="it-IT" b="1" u="sng" dirty="0" smtClean="0"/>
              <a:t>3 ore </a:t>
            </a:r>
            <a:r>
              <a:rPr lang="it-IT" dirty="0" smtClean="0"/>
              <a:t>incontro propedeutico - iniziale e </a:t>
            </a:r>
            <a:r>
              <a:rPr lang="it-IT" b="1" u="sng" dirty="0" smtClean="0"/>
              <a:t>3 ore </a:t>
            </a:r>
            <a:r>
              <a:rPr lang="it-IT" dirty="0" smtClean="0"/>
              <a:t>incontro finale.</a:t>
            </a:r>
          </a:p>
          <a:p>
            <a:pPr>
              <a:buFontTx/>
              <a:buChar char="-"/>
            </a:pPr>
            <a:r>
              <a:rPr lang="it-IT" b="1" u="sng" dirty="0" smtClean="0"/>
              <a:t>DOVE</a:t>
            </a:r>
            <a:r>
              <a:rPr lang="it-IT" dirty="0" smtClean="0"/>
              <a:t>: sul territorio a cura dell’USR e delle Scuole Polo.</a:t>
            </a:r>
          </a:p>
          <a:p>
            <a:pPr>
              <a:buFontTx/>
              <a:buChar char="-"/>
            </a:pPr>
            <a:r>
              <a:rPr lang="it-IT" b="1" u="sng" dirty="0" smtClean="0"/>
              <a:t>QUANDO</a:t>
            </a:r>
            <a:r>
              <a:rPr lang="it-IT" dirty="0" smtClean="0"/>
              <a:t>: dopo la procedura di iscrizione alle Scuole Polo.</a:t>
            </a:r>
          </a:p>
          <a:p>
            <a:pPr>
              <a:buFontTx/>
              <a:buChar char="-"/>
            </a:pPr>
            <a:r>
              <a:rPr lang="it-IT" b="1" u="sng" dirty="0" smtClean="0"/>
              <a:t>CHI PARTECIPA</a:t>
            </a:r>
            <a:r>
              <a:rPr lang="it-IT" dirty="0" smtClean="0"/>
              <a:t>: neoassunti e tutor (quest’ultimo non è obbligato).</a:t>
            </a:r>
          </a:p>
          <a:p>
            <a:pPr>
              <a:buFontTx/>
              <a:buChar char="-"/>
            </a:pPr>
            <a:r>
              <a:rPr lang="it-IT" b="1" u="sng" dirty="0" smtClean="0"/>
              <a:t>COSA FARE</a:t>
            </a:r>
            <a:r>
              <a:rPr lang="it-IT" dirty="0" smtClean="0"/>
              <a:t>: </a:t>
            </a:r>
            <a:r>
              <a:rPr lang="it-IT" b="1" u="sng" dirty="0" smtClean="0"/>
              <a:t>a. incontro iniziale</a:t>
            </a:r>
            <a:r>
              <a:rPr lang="it-IT" dirty="0" smtClean="0"/>
              <a:t>: si forniscono  </a:t>
            </a:r>
            <a:r>
              <a:rPr lang="it-IT" dirty="0"/>
              <a:t>indicazioni sulle diverse fasi del percorso di formazione e saranno illustrati i materiali didattici di supporto alla corretta gestione delle </a:t>
            </a:r>
            <a:r>
              <a:rPr lang="it-IT" dirty="0" smtClean="0"/>
              <a:t>attività; </a:t>
            </a:r>
            <a:r>
              <a:rPr lang="it-IT" b="1" u="sng" dirty="0" smtClean="0"/>
              <a:t>b. incontro finale</a:t>
            </a:r>
            <a:r>
              <a:rPr lang="it-IT" dirty="0" smtClean="0"/>
              <a:t>: </a:t>
            </a:r>
            <a:r>
              <a:rPr lang="it-IT" dirty="0"/>
              <a:t>valutazione complessiva dell’attività svolta, anche attraverso il coinvolgimento e le testimonianze di esperti, di Dirigenti scolastici e tutor degli anni precedenti. 	</a:t>
            </a:r>
            <a:r>
              <a:rPr lang="it-IT" b="1" dirty="0"/>
              <a:t>	</a:t>
            </a:r>
          </a:p>
          <a:p>
            <a:pPr>
              <a:buFontTx/>
              <a:buChar char="-"/>
            </a:pP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 smtClean="0"/>
              <a:t>2. LABORATORI FORMATIVI/VISITING</a:t>
            </a:r>
            <a:endParaRPr lang="it-IT" sz="40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77500" lnSpcReduction="20000"/>
          </a:bodyPr>
          <a:lstStyle/>
          <a:p>
            <a:pPr>
              <a:buFontTx/>
              <a:buChar char="-"/>
            </a:pPr>
            <a:r>
              <a:rPr lang="it-IT" b="1" u="sng" dirty="0" smtClean="0"/>
              <a:t>DURATA</a:t>
            </a:r>
            <a:r>
              <a:rPr lang="it-IT" dirty="0" smtClean="0"/>
              <a:t>: </a:t>
            </a:r>
            <a:r>
              <a:rPr lang="it-IT" b="1" u="sng" dirty="0" smtClean="0"/>
              <a:t>12</a:t>
            </a:r>
            <a:r>
              <a:rPr lang="it-IT" u="sng" dirty="0" smtClean="0"/>
              <a:t> ore</a:t>
            </a:r>
            <a:r>
              <a:rPr lang="it-IT" dirty="0" smtClean="0"/>
              <a:t>.</a:t>
            </a:r>
          </a:p>
          <a:p>
            <a:pPr>
              <a:buFontTx/>
              <a:buChar char="-"/>
            </a:pPr>
            <a:r>
              <a:rPr lang="it-IT" b="1" u="sng" dirty="0" smtClean="0"/>
              <a:t>DOVE</a:t>
            </a:r>
            <a:r>
              <a:rPr lang="it-IT" dirty="0" smtClean="0"/>
              <a:t>: presso le Scuole Polo (o altre scuole alle quali viene delegata l’organizzazione dei laboratori) in presenza oppure on-line o in formula </a:t>
            </a:r>
            <a:r>
              <a:rPr lang="it-IT" dirty="0" err="1" smtClean="0"/>
              <a:t>blended</a:t>
            </a:r>
            <a:r>
              <a:rPr lang="it-IT" dirty="0" smtClean="0"/>
              <a:t>.</a:t>
            </a:r>
          </a:p>
          <a:p>
            <a:pPr>
              <a:buFontTx/>
              <a:buChar char="-"/>
            </a:pPr>
            <a:r>
              <a:rPr lang="it-IT" b="1" u="sng" dirty="0" smtClean="0"/>
              <a:t>QUANDO</a:t>
            </a:r>
            <a:r>
              <a:rPr lang="it-IT" dirty="0" smtClean="0"/>
              <a:t>: dopo la procedura di iscrizione alle Scuole Polo.</a:t>
            </a:r>
          </a:p>
          <a:p>
            <a:pPr>
              <a:buFontTx/>
              <a:buChar char="-"/>
            </a:pPr>
            <a:r>
              <a:rPr lang="it-IT" b="1" u="sng" dirty="0" smtClean="0"/>
              <a:t>CHI PARTECIPA</a:t>
            </a:r>
            <a:r>
              <a:rPr lang="it-IT" dirty="0" smtClean="0"/>
              <a:t>: neoassunti. Non per il percorso FIT.</a:t>
            </a:r>
          </a:p>
          <a:p>
            <a:pPr>
              <a:buFontTx/>
              <a:buChar char="-"/>
            </a:pPr>
            <a:r>
              <a:rPr lang="it-IT" b="1" u="sng" dirty="0" smtClean="0"/>
              <a:t>COSA FARE</a:t>
            </a:r>
            <a:r>
              <a:rPr lang="it-IT" dirty="0" smtClean="0"/>
              <a:t>: si seguono laboratori tematici. Ogni laboratorio può avere </a:t>
            </a:r>
            <a:r>
              <a:rPr lang="it-IT" dirty="0"/>
              <a:t>una durata variabile di 3, 6 o più ore. </a:t>
            </a:r>
            <a:r>
              <a:rPr lang="it-IT" b="1" u="sng" dirty="0" err="1" smtClean="0"/>
              <a:t>Visiting</a:t>
            </a:r>
            <a:r>
              <a:rPr lang="it-IT" b="1" u="sng" dirty="0"/>
              <a:t> </a:t>
            </a:r>
            <a:r>
              <a:rPr lang="it-IT" b="1" u="sng" dirty="0" smtClean="0"/>
              <a:t>presso scuole innovative</a:t>
            </a:r>
            <a:r>
              <a:rPr lang="it-IT" dirty="0" smtClean="0"/>
              <a:t>: solo su richiesta (e per </a:t>
            </a:r>
            <a:r>
              <a:rPr lang="it-IT" dirty="0" err="1" smtClean="0"/>
              <a:t>max</a:t>
            </a:r>
            <a:r>
              <a:rPr lang="it-IT" dirty="0" smtClean="0"/>
              <a:t> 3000 docenti – per la Campania: 384). </a:t>
            </a:r>
            <a:r>
              <a:rPr lang="it-IT" dirty="0"/>
              <a:t>D</a:t>
            </a:r>
            <a:r>
              <a:rPr lang="it-IT" dirty="0" smtClean="0"/>
              <a:t>urata massima: 2 giornate di “full immersion” nelle scuole accoglienti, ed è considerata sostitutiva (in parte o in toto) del monte-ore dedicato ai laboratori formativi pari a massimo 6 ore per ognuna delle due giornate.</a:t>
            </a:r>
          </a:p>
          <a:p>
            <a:pPr>
              <a:buFontTx/>
              <a:buChar char="-"/>
            </a:pPr>
            <a:r>
              <a:rPr lang="it-IT" b="1" u="sng" dirty="0" smtClean="0"/>
              <a:t>DOCUMENTI</a:t>
            </a:r>
            <a:r>
              <a:rPr lang="it-IT" b="1" dirty="0" smtClean="0"/>
              <a:t>: attestazione finale.	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it-IT" sz="4000" b="1" dirty="0" smtClean="0"/>
              <a:t>3. PEER TO PEER</a:t>
            </a:r>
            <a:endParaRPr lang="it-IT" sz="40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70000" lnSpcReduction="20000"/>
          </a:bodyPr>
          <a:lstStyle/>
          <a:p>
            <a:pPr>
              <a:buFontTx/>
              <a:buChar char="-"/>
            </a:pPr>
            <a:r>
              <a:rPr lang="it-IT" b="1" u="sng" dirty="0" smtClean="0"/>
              <a:t>DURATA</a:t>
            </a:r>
            <a:r>
              <a:rPr lang="it-IT" dirty="0" smtClean="0"/>
              <a:t>: </a:t>
            </a:r>
            <a:r>
              <a:rPr lang="it-IT" b="1" u="sng" dirty="0" smtClean="0"/>
              <a:t>12 ore</a:t>
            </a:r>
            <a:r>
              <a:rPr lang="it-IT" dirty="0" smtClean="0"/>
              <a:t>, delle quali: </a:t>
            </a:r>
            <a:r>
              <a:rPr lang="it-IT" b="1" u="sng" dirty="0" smtClean="0"/>
              <a:t>3 ore </a:t>
            </a:r>
            <a:r>
              <a:rPr lang="it-IT" dirty="0" smtClean="0"/>
              <a:t>di progettazione, </a:t>
            </a:r>
            <a:r>
              <a:rPr lang="it-IT" b="1" u="sng" dirty="0" smtClean="0"/>
              <a:t>4 ore </a:t>
            </a:r>
            <a:r>
              <a:rPr lang="it-IT" dirty="0" smtClean="0"/>
              <a:t>di osservazione del tutor sul neoassunto, </a:t>
            </a:r>
            <a:r>
              <a:rPr lang="it-IT" b="1" u="sng" dirty="0" smtClean="0"/>
              <a:t>4 ore</a:t>
            </a:r>
            <a:r>
              <a:rPr lang="it-IT" b="1" dirty="0" smtClean="0"/>
              <a:t> </a:t>
            </a:r>
            <a:r>
              <a:rPr lang="it-IT" dirty="0" smtClean="0"/>
              <a:t>di osservazione del neoassunto sul tutor, </a:t>
            </a:r>
            <a:r>
              <a:rPr lang="it-IT" b="1" u="sng" dirty="0" smtClean="0"/>
              <a:t>1 ora </a:t>
            </a:r>
            <a:r>
              <a:rPr lang="it-IT" dirty="0" smtClean="0"/>
              <a:t>per la valutazione finale dell’attività.</a:t>
            </a:r>
          </a:p>
          <a:p>
            <a:pPr>
              <a:buFontTx/>
              <a:buChar char="-"/>
            </a:pPr>
            <a:r>
              <a:rPr lang="it-IT" b="1" u="sng" dirty="0" smtClean="0"/>
              <a:t>DOVE</a:t>
            </a:r>
            <a:r>
              <a:rPr lang="it-IT" dirty="0" smtClean="0"/>
              <a:t>: l’osservazione in classe si svolge presso la scuola di servizio  in presenza, oppure a distanza se la Scuola dovesse adottare questa modalità.</a:t>
            </a:r>
          </a:p>
          <a:p>
            <a:pPr>
              <a:buFontTx/>
              <a:buChar char="-"/>
            </a:pPr>
            <a:r>
              <a:rPr lang="it-IT" b="1" u="sng" dirty="0" smtClean="0"/>
              <a:t>QUANDO</a:t>
            </a:r>
            <a:r>
              <a:rPr lang="it-IT" dirty="0" smtClean="0"/>
              <a:t>: in genere nel periodo di frequenza dei laboratori oppure subito dopo. In ogni caso entro la fine delle attività didattiche.</a:t>
            </a:r>
          </a:p>
          <a:p>
            <a:pPr>
              <a:buFontTx/>
              <a:buChar char="-"/>
            </a:pPr>
            <a:r>
              <a:rPr lang="it-IT" b="1" u="sng" dirty="0" smtClean="0"/>
              <a:t>CHI PARTECIPA</a:t>
            </a:r>
            <a:r>
              <a:rPr lang="it-IT" dirty="0" smtClean="0"/>
              <a:t>: neoassunti e tutor. </a:t>
            </a:r>
          </a:p>
          <a:p>
            <a:pPr>
              <a:buFontTx/>
              <a:buChar char="-"/>
            </a:pPr>
            <a:r>
              <a:rPr lang="it-IT" b="1" u="sng" dirty="0" smtClean="0"/>
              <a:t>COSA FARE</a:t>
            </a:r>
            <a:r>
              <a:rPr lang="it-IT" dirty="0" smtClean="0"/>
              <a:t>: </a:t>
            </a:r>
            <a:r>
              <a:rPr lang="it-IT" b="1" dirty="0" smtClean="0"/>
              <a:t>progettazione di un’attività didattica e di situazioni di insegnamento/apprendimento da osservare</a:t>
            </a:r>
            <a:r>
              <a:rPr lang="it-IT" dirty="0" smtClean="0"/>
              <a:t>. Questa progettazione riguarda sia il tutor che il neoassunto. </a:t>
            </a:r>
            <a:r>
              <a:rPr lang="it-IT" b="1" dirty="0" smtClean="0"/>
              <a:t>Redazione della modulistica</a:t>
            </a:r>
            <a:r>
              <a:rPr lang="it-IT" dirty="0" smtClean="0"/>
              <a:t>.</a:t>
            </a:r>
          </a:p>
          <a:p>
            <a:pPr>
              <a:buFontTx/>
              <a:buChar char="-"/>
            </a:pPr>
            <a:r>
              <a:rPr lang="it-IT" b="1" u="sng" dirty="0" smtClean="0"/>
              <a:t>DOCUMENTI</a:t>
            </a:r>
            <a:r>
              <a:rPr lang="it-IT" b="1" dirty="0" smtClean="0"/>
              <a:t>: redazione della modulistica predisposta dalla Scuola (Protocollo di osservazione; Scheda di programmazione del </a:t>
            </a:r>
            <a:r>
              <a:rPr lang="it-IT" b="1" dirty="0" err="1" smtClean="0"/>
              <a:t>peer</a:t>
            </a:r>
            <a:r>
              <a:rPr lang="it-IT" b="1" dirty="0" smtClean="0"/>
              <a:t> </a:t>
            </a:r>
            <a:r>
              <a:rPr lang="it-IT" b="1" dirty="0" err="1" smtClean="0"/>
              <a:t>to</a:t>
            </a:r>
            <a:r>
              <a:rPr lang="it-IT" b="1" dirty="0" smtClean="0"/>
              <a:t> </a:t>
            </a:r>
            <a:r>
              <a:rPr lang="it-IT" b="1" dirty="0" err="1" smtClean="0"/>
              <a:t>peer</a:t>
            </a:r>
            <a:r>
              <a:rPr lang="it-IT" b="1" dirty="0" smtClean="0"/>
              <a:t>; Scheda osservazione a cura del neoassunto; Scheda osservazione a cura del tutor; modello registrazione fasi del </a:t>
            </a:r>
            <a:r>
              <a:rPr lang="it-IT" b="1" dirty="0" err="1" smtClean="0"/>
              <a:t>peer</a:t>
            </a:r>
            <a:r>
              <a:rPr lang="it-IT" b="1" dirty="0" smtClean="0"/>
              <a:t> </a:t>
            </a:r>
            <a:r>
              <a:rPr lang="it-IT" b="1" dirty="0" err="1" smtClean="0"/>
              <a:t>to</a:t>
            </a:r>
            <a:r>
              <a:rPr lang="it-IT" b="1" dirty="0" smtClean="0"/>
              <a:t> </a:t>
            </a:r>
            <a:r>
              <a:rPr lang="it-IT" b="1" dirty="0" err="1" smtClean="0"/>
              <a:t>peer</a:t>
            </a:r>
            <a:r>
              <a:rPr lang="it-IT" b="1" dirty="0" smtClean="0"/>
              <a:t>; Attestazione dell’attività svolta di </a:t>
            </a:r>
            <a:r>
              <a:rPr lang="it-IT" b="1" dirty="0" err="1" smtClean="0"/>
              <a:t>peer</a:t>
            </a:r>
            <a:r>
              <a:rPr lang="it-IT" b="1" dirty="0" smtClean="0"/>
              <a:t> </a:t>
            </a:r>
            <a:r>
              <a:rPr lang="it-IT" b="1" dirty="0" err="1" smtClean="0"/>
              <a:t>to</a:t>
            </a:r>
            <a:r>
              <a:rPr lang="it-IT" b="1" dirty="0" smtClean="0"/>
              <a:t> </a:t>
            </a:r>
            <a:r>
              <a:rPr lang="it-IT" b="1" dirty="0" err="1" smtClean="0"/>
              <a:t>peer</a:t>
            </a:r>
            <a:r>
              <a:rPr lang="it-IT" b="1" dirty="0" smtClean="0"/>
              <a:t>).	</a:t>
            </a:r>
          </a:p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it-IT" b="1" dirty="0" smtClean="0"/>
              <a:t>4. FORMAZIONE ON-LINE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it-IT" b="1" u="sng" dirty="0" smtClean="0"/>
              <a:t>DURATA</a:t>
            </a:r>
            <a:r>
              <a:rPr lang="it-IT" dirty="0" smtClean="0"/>
              <a:t>: </a:t>
            </a:r>
            <a:r>
              <a:rPr lang="it-IT" b="1" u="sng" dirty="0" smtClean="0"/>
              <a:t>20 ore</a:t>
            </a:r>
            <a:r>
              <a:rPr lang="it-IT" dirty="0" smtClean="0"/>
              <a:t>.</a:t>
            </a:r>
          </a:p>
          <a:p>
            <a:pPr>
              <a:buFontTx/>
              <a:buChar char="-"/>
            </a:pPr>
            <a:r>
              <a:rPr lang="it-IT" b="1" u="sng" dirty="0" smtClean="0"/>
              <a:t>DOVE</a:t>
            </a:r>
            <a:r>
              <a:rPr lang="it-IT" dirty="0" smtClean="0"/>
              <a:t>: piattaforma (ambiente privato) online INDIRE (</a:t>
            </a:r>
            <a:r>
              <a:rPr lang="it-IT" dirty="0" smtClean="0">
                <a:hlinkClick r:id="rId2"/>
              </a:rPr>
              <a:t>https://neoassunti.indire.it/2022/</a:t>
            </a:r>
            <a:r>
              <a:rPr lang="it-IT" dirty="0" smtClean="0"/>
              <a:t>).</a:t>
            </a:r>
          </a:p>
          <a:p>
            <a:pPr>
              <a:buFontTx/>
              <a:buChar char="-"/>
            </a:pPr>
            <a:r>
              <a:rPr lang="it-IT" b="1" u="sng" dirty="0" smtClean="0"/>
              <a:t>QUANDO</a:t>
            </a:r>
            <a:r>
              <a:rPr lang="it-IT" dirty="0" smtClean="0"/>
              <a:t>: all’apertura dell’ambiente privato.</a:t>
            </a:r>
          </a:p>
          <a:p>
            <a:pPr>
              <a:buFontTx/>
              <a:buChar char="-"/>
            </a:pPr>
            <a:r>
              <a:rPr lang="it-IT" b="1" u="sng" dirty="0" smtClean="0"/>
              <a:t>CHI PARTECIPA</a:t>
            </a:r>
            <a:r>
              <a:rPr lang="it-IT" dirty="0" smtClean="0"/>
              <a:t>: neoassunti e tutor mediante iscrizione alla piattaforma con credenziali SIDI oppure mediante SPID.</a:t>
            </a:r>
          </a:p>
          <a:p>
            <a:pPr>
              <a:buFontTx/>
              <a:buChar char="-"/>
            </a:pPr>
            <a:r>
              <a:rPr lang="it-IT" b="1" u="sng" dirty="0" smtClean="0"/>
              <a:t>COSA FARE</a:t>
            </a:r>
            <a:r>
              <a:rPr lang="it-IT" dirty="0" smtClean="0"/>
              <a:t>: compilazione delle diverse aree/sezioni della piattaforma compresi i questionari per neoassunti e tutor. Al termine si scarica il .pdf contenente le attività svolte. Il tutto confluisce nel Portfolio del neoassunto.</a:t>
            </a:r>
            <a:r>
              <a:rPr lang="it-IT" b="1" dirty="0" smtClean="0"/>
              <a:t>	</a:t>
            </a:r>
          </a:p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Vademecum neoassunti anno di formazione e prova 2021-2022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8EBA8-5116-457E-AE76-81A29097D8BB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770</TotalTime>
  <Words>2308</Words>
  <Application>Microsoft Office PowerPoint</Application>
  <PresentationFormat>Presentazione su schermo (4:3)</PresentationFormat>
  <Paragraphs>155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Tema di Office</vt:lpstr>
      <vt:lpstr>NEOASSUNTI a.s. 2021- 2022 VADEMECUM DELL’ ANNO DI FORMAZIONE E PROVA   1. Fasi, procedure e Bilancio iniziale delle competenze</vt:lpstr>
      <vt:lpstr>CHI DEVE SVOLGERE L’ ANNO DI PROVA  (DM 850 DEL 27/10/2015, CM 30345 DEL 4/10/’21 E NOTA DELL’11/10/’21)</vt:lpstr>
      <vt:lpstr>GIORNI DI SERVIZIO UTILI </vt:lpstr>
      <vt:lpstr>PERCORSO F.I.T. – ADEMPIMENTI  (DM 984/2017 e Nota 41693 del 21/09/2018)</vt:lpstr>
      <vt:lpstr>DURATA </vt:lpstr>
      <vt:lpstr>1. INCONTRI PROPEDEUTICI E FINALI</vt:lpstr>
      <vt:lpstr>2. LABORATORI FORMATIVI/VISITING</vt:lpstr>
      <vt:lpstr>3. PEER TO PEER</vt:lpstr>
      <vt:lpstr>4. FORMAZIONE ON-LINE</vt:lpstr>
      <vt:lpstr>IL PORTFOLIO</vt:lpstr>
      <vt:lpstr>IL COMITATO DI VALUTAZIONE</vt:lpstr>
      <vt:lpstr>PROCEDURA DEL COMITATO DI VALUTAZIONE</vt:lpstr>
      <vt:lpstr> ANNO DI PROVA E FORMAZIONE 1° FASE:  </vt:lpstr>
      <vt:lpstr>ASSEGNAZIONE TUTOR</vt:lpstr>
      <vt:lpstr>ISCRIZIONE SCUOLE POLO</vt:lpstr>
      <vt:lpstr>BILANCIO INIZIALE DELLE COMPETENZE 1.</vt:lpstr>
      <vt:lpstr>BILANCIO INIZIALE DELLE COMPETENZE 2.</vt:lpstr>
      <vt:lpstr>PATTO PER LO SVILUPPO PROFESSIONALE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ANNO DI FORMAZIONE E PROVA 2020/2021</dc:title>
  <dc:creator>ASUS</dc:creator>
  <cp:lastModifiedBy>Windows 10</cp:lastModifiedBy>
  <cp:revision>75</cp:revision>
  <dcterms:created xsi:type="dcterms:W3CDTF">2021-11-06T18:39:53Z</dcterms:created>
  <dcterms:modified xsi:type="dcterms:W3CDTF">2021-11-14T12:09:24Z</dcterms:modified>
</cp:coreProperties>
</file>